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1060" r:id="rId5"/>
    <p:sldId id="1061" r:id="rId6"/>
    <p:sldId id="1062" r:id="rId7"/>
    <p:sldId id="271" r:id="rId8"/>
    <p:sldId id="1064" r:id="rId9"/>
    <p:sldId id="266" r:id="rId10"/>
    <p:sldId id="1065" r:id="rId11"/>
    <p:sldId id="268" r:id="rId12"/>
    <p:sldId id="10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E37"/>
    <a:srgbClr val="D98A2B"/>
    <a:srgbClr val="E59D24"/>
    <a:srgbClr val="FFFFFF"/>
    <a:srgbClr val="F3E453"/>
    <a:srgbClr val="F6F07E"/>
    <a:srgbClr val="FBF4A6"/>
    <a:srgbClr val="FEFAD5"/>
    <a:srgbClr val="BD8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A1D-413B-A0CE-5500AFE1A586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CA1D-413B-A0CE-5500AFE1A586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CA1D-413B-A0CE-5500AFE1A58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1D-413B-A0CE-5500AFE1A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A16E-4B7B-913A-704AD0FA963C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A16E-4B7B-913A-704AD0FA963C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A16E-4B7B-913A-704AD0FA963C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E-4B7B-913A-704AD0FA9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CACD-4637-AB13-9223AD1C211C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CACD-4637-AB13-9223AD1C211C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CACD-4637-AB13-9223AD1C211C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CD-4637-AB13-9223AD1C2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1C22-431C-A0DE-2B1DE94C234B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1C22-431C-A0DE-2B1DE94C234B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1C22-431C-A0DE-2B1DE94C234B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22-431C-A0DE-2B1DE94C2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52E1-4BFB-9BC5-28B5A4D7A6CC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52E1-4BFB-9BC5-28B5A4D7A6CC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52E1-4BFB-9BC5-28B5A4D7A6CC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E1-4BFB-9BC5-28B5A4D7A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C61C-4EBC-80EF-9A21943F4879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C61C-4EBC-80EF-9A21943F4879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C61C-4EBC-80EF-9A21943F487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1C-4EBC-80EF-9A21943F4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25C-4837-87DD-D954CC273991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25C-4837-87DD-D954CC273991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25C-4837-87DD-D954CC273991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5C-4837-87DD-D954CC273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95D1-4E87-AD69-77A7B394C568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95D1-4E87-AD69-77A7B394C568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95D1-4E87-AD69-77A7B394C568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D1-4E87-AD69-77A7B394C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F16B-4738-81C4-4DBCD5EE0BF6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F16B-4738-81C4-4DBCD5EE0BF6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F16B-4738-81C4-4DBCD5EE0BF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B-4738-81C4-4DBCD5EE0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7774-4FA0-B0F1-F0955AC9083F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7774-4FA0-B0F1-F0955AC9083F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7774-4FA0-B0F1-F0955AC9083F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74-4FA0-B0F1-F0955AC90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FED-4D58-B075-18E94DE2ABE5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FED-4D58-B075-18E94DE2ABE5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FED-4D58-B075-18E94DE2ABE5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ED-4D58-B075-18E94DE2A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8685-441F-9643-F8D262066C92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8685-441F-9643-F8D262066C92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8685-441F-9643-F8D262066C92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85-441F-9643-F8D262066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664-4E75-B2E4-D0AE707BFDCE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664-4E75-B2E4-D0AE707BFDCE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664-4E75-B2E4-D0AE707BFDC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64-4E75-B2E4-D0AE707BF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685-4329-AF21-E56D8949AFB7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685-4329-AF21-E56D8949AFB7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685-4329-AF21-E56D8949AFB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85-4329-AF21-E56D8949A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486-459A-AC3C-B0287940648F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486-459A-AC3C-B0287940648F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A486-459A-AC3C-B0287940648F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86-459A-AC3C-B02879406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4D4C-48F0-ADF3-6A65B3E0AA99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4D4C-48F0-ADF3-6A65B3E0AA99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4D4C-48F0-ADF3-6A65B3E0AA9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4C-48F0-ADF3-6A65B3E0A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9AB7-4711-B739-E85E8851B036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9AB7-4711-B739-E85E8851B036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9AB7-4711-B739-E85E8851B03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7-4711-B739-E85E8851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BB6C-4AB5-AD1C-F4D5D8340A89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BB6C-4AB5-AD1C-F4D5D8340A89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BB6C-4AB5-AD1C-F4D5D8340A8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6C-4AB5-AD1C-F4D5D8340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2309-442F-A8F1-8208156E1F97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2309-442F-A8F1-8208156E1F97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2309-442F-A8F1-8208156E1F9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09-442F-A8F1-8208156E1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5534-4061-951A-A6F539D831FD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5534-4061-951A-A6F539D831FD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5534-4061-951A-A6F539D831FD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34-4061-951A-A6F539D83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8226-4C5A-AD90-9B7640F47E1E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8226-4C5A-AD90-9B7640F47E1E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8226-4C5A-AD90-9B7640F47E1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26-4C5A-AD90-9B7640F47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54FF-453E-858F-B3EA1D5BBAFC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54FF-453E-858F-B3EA1D5BBAFC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54FF-453E-858F-B3EA1D5BBAFC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F-453E-858F-B3EA1D5B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6348-4E7E-A8DE-8D1E97033E87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6348-4E7E-A8DE-8D1E97033E87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6348-4E7E-A8DE-8D1E97033E8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48-4E7E-A8DE-8D1E97033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6B7-41DA-B3C2-1C3358DE2761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6B7-41DA-B3C2-1C3358DE2761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6B7-41DA-B3C2-1C3358DE2761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B7-41DA-B3C2-1C3358DE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CC00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34D-48FD-AFF2-D79E1AD5338E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34D-48FD-AFF2-D79E1AD5338E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934D-48FD-AFF2-D79E1AD5338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0.35000000000000026</c:v>
                </c:pt>
                <c:pt idx="1">
                  <c:v>0.15000000000000013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4D-48FD-AFF2-D79E1AD53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9DEA-4AB3-BD32-B9BD9B31646E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9DEA-4AB3-BD32-B9BD9B31646E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9DEA-4AB3-BD32-B9BD9B31646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0.33000000000000146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EA-4AB3-BD32-B9BD9B316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1-748F-4613-B539-462EA77AE767}"/>
              </c:ext>
            </c:extLst>
          </c:dPt>
          <c:dPt>
            <c:idx val="1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748F-4613-B539-462EA77AE767}"/>
              </c:ext>
            </c:extLst>
          </c:dPt>
          <c:dPt>
            <c:idx val="2"/>
            <c:bubble3D val="0"/>
            <c:explosion val="41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748F-4613-B539-462EA77AE76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8F-4613-B539-462EA77AE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7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3F226-5224-445A-86E4-4BE42BED158F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D797-B961-4DC9-BE6A-55A5B5D5A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1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509DC-A5F6-4023-948F-6C28A2301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4A704F-D1D8-449B-909F-EF0626BDD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8E4F9-3AC4-4F91-9409-F4555AE9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ABC00-3DBB-4E2D-987D-C5A88DA6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53B094-6BF7-4C4B-B674-E6FCAE78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625BB-88A1-4B1E-AD90-DA7E588B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84AC74-DD5E-4BD5-93AA-B09B725D1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C8E3B5-B040-428D-AEDA-DD04FC23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97E8A-4B2E-4727-9FEB-F9E3245E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A6655-2D1E-4F7A-81F2-8A2ECC92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0216F4-6BB4-4646-A3E8-4D24FE808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22E706-628C-49E5-AA72-174492709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97592C-81B5-4C46-B563-79EEBD30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A1AA-A82A-410A-9992-7852B23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9C05F-40A5-4E95-B482-E5C0C95B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D02C4-E479-45A3-BC78-7213291F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1A2D8-DCF4-49BB-BF5C-432B44BD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6BF88C-706C-4AEB-A4D8-C35CBAE8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EDFA1-0C4A-465B-9DAA-9705898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BA4CB-E588-4FE5-A541-CCFF5FF5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286D5-2F97-4D28-841E-A6A16E8D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A0FC4-9646-42CA-B1BB-5C41EFD5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600D0-96DA-4435-A509-FC5A7B50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92CFB-4DF2-400A-8698-FC668BC9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61333-FF8F-4728-A6ED-A2DB66B8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2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039EA-C570-4737-A0C6-648A4DDF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AA1F0-D982-4E36-B221-C96E50C0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1A10E2-10EB-49F7-ABB4-1D2AF13C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C23212-E427-49D1-A66E-10F90855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216E1C-A9BD-4320-9737-5B7AF159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8CAC8-E08D-4B9E-9681-ADD00F99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08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86D95-A264-4265-9E85-D0D417B0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068631-FCCA-46D5-9C76-170D2F1C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E0F0A-18FB-4A25-B526-D3BBFB21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C13E57-B4F6-4DC4-BA33-ED8E0C8D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D458F1-8434-4E71-A613-0177726AA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EEDC51-B075-46CA-AB82-D0D91E43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ED1E36-6DC3-4B85-AD7D-FC8F0128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4A637E-57D3-4451-B64B-8D178505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1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A8CCC-69E2-4997-B4D4-ED2854CC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19622-5906-49C7-9F2B-2373370B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95B899-4685-49C8-BC1D-8D96956E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154C1F-4AB1-43EF-87B5-7181EF69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2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0120BF-5F4E-409B-BFAF-D07BAE06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31D809-0BE7-4AE8-9511-384BA3ED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CB05FA-D168-492A-9C5E-6625807E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57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145FB-437F-4FEE-9999-75813A74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3FB54-A7BA-4D93-BB41-E3DF027E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6737E-94E8-4181-8A9C-A9DE9530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8074A0-7CA4-4693-8319-B36DA432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24EFA4-C882-4AA4-862D-5BBD5746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56AFFE-2A60-4A4C-8CEF-AC9DAFB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06859-AEF3-48F7-BFA7-CF2616D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8D863E-EF35-4349-BB86-6D61443DE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A4D7EF-2921-4E07-8561-03325594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9EF76-73EA-4355-A0F0-DA653FB2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42813-202F-492A-A2E1-E0A8007E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928719-4C1D-4B15-B89B-E7BBF73A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11DD0-97B1-404F-8181-A74FE770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850FA-D21E-4633-B57E-DB0883D00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AAC96-D53E-45E1-938B-A2C92FCC3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881B3-FC01-446D-8F2B-E2CC1BD07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8AB67-D6EA-41EA-B7D5-3FB5DB7A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image" Target="../media/image92.png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chart" Target="../charts/chart15.xml"/><Relationship Id="rId2" Type="http://schemas.openxmlformats.org/officeDocument/2006/relationships/image" Target="../media/image1.png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image" Target="../media/image94.png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4" Type="http://schemas.openxmlformats.org/officeDocument/2006/relationships/image" Target="../media/image93.png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17" Type="http://schemas.openxmlformats.org/officeDocument/2006/relationships/chart" Target="../charts/chart27.xml"/><Relationship Id="rId2" Type="http://schemas.openxmlformats.org/officeDocument/2006/relationships/image" Target="../media/image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5" Type="http://schemas.openxmlformats.org/officeDocument/2006/relationships/image" Target="../media/image93.png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6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g"/><Relationship Id="rId2" Type="http://schemas.openxmlformats.org/officeDocument/2006/relationships/image" Target="../media/image3.emf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microsoft.com/office/2007/relationships/hdphoto" Target="../media/hdphoto1.wdp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g"/><Relationship Id="rId31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7.jpg"/><Relationship Id="rId30" Type="http://schemas.openxmlformats.org/officeDocument/2006/relationships/image" Target="../media/image30.jpeg"/><Relationship Id="rId35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jpg"/><Relationship Id="rId18" Type="http://schemas.openxmlformats.org/officeDocument/2006/relationships/image" Target="../media/image59.jpeg"/><Relationship Id="rId26" Type="http://schemas.openxmlformats.org/officeDocument/2006/relationships/image" Target="../media/image66.jpeg"/><Relationship Id="rId39" Type="http://schemas.openxmlformats.org/officeDocument/2006/relationships/image" Target="../media/image75.jpeg"/><Relationship Id="rId21" Type="http://schemas.openxmlformats.org/officeDocument/2006/relationships/image" Target="../media/image62.png"/><Relationship Id="rId34" Type="http://schemas.openxmlformats.org/officeDocument/2006/relationships/image" Target="../media/image70.jpeg"/><Relationship Id="rId42" Type="http://schemas.openxmlformats.org/officeDocument/2006/relationships/image" Target="../media/image78.jpeg"/><Relationship Id="rId47" Type="http://schemas.openxmlformats.org/officeDocument/2006/relationships/image" Target="../media/image83.jpeg"/><Relationship Id="rId50" Type="http://schemas.openxmlformats.org/officeDocument/2006/relationships/image" Target="../media/image86.jpeg"/><Relationship Id="rId55" Type="http://schemas.openxmlformats.org/officeDocument/2006/relationships/image" Target="../media/image91.jpeg"/><Relationship Id="rId7" Type="http://schemas.openxmlformats.org/officeDocument/2006/relationships/image" Target="../media/image50.jpeg"/><Relationship Id="rId12" Type="http://schemas.openxmlformats.org/officeDocument/2006/relationships/image" Target="../media/image20.jpg"/><Relationship Id="rId17" Type="http://schemas.openxmlformats.org/officeDocument/2006/relationships/image" Target="../media/image58.png"/><Relationship Id="rId25" Type="http://schemas.openxmlformats.org/officeDocument/2006/relationships/image" Target="../media/image65.jpeg"/><Relationship Id="rId33" Type="http://schemas.openxmlformats.org/officeDocument/2006/relationships/image" Target="../media/image69.jpeg"/><Relationship Id="rId38" Type="http://schemas.openxmlformats.org/officeDocument/2006/relationships/image" Target="../media/image74.jpg"/><Relationship Id="rId46" Type="http://schemas.openxmlformats.org/officeDocument/2006/relationships/image" Target="../media/image82.jpeg"/><Relationship Id="rId2" Type="http://schemas.openxmlformats.org/officeDocument/2006/relationships/image" Target="../media/image1.png"/><Relationship Id="rId16" Type="http://schemas.openxmlformats.org/officeDocument/2006/relationships/image" Target="../media/image57.jpeg"/><Relationship Id="rId20" Type="http://schemas.openxmlformats.org/officeDocument/2006/relationships/image" Target="../media/image61.jpg"/><Relationship Id="rId29" Type="http://schemas.openxmlformats.org/officeDocument/2006/relationships/image" Target="../media/image24.jpeg"/><Relationship Id="rId41" Type="http://schemas.openxmlformats.org/officeDocument/2006/relationships/image" Target="../media/image77.jpeg"/><Relationship Id="rId54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24" Type="http://schemas.openxmlformats.org/officeDocument/2006/relationships/image" Target="../media/image64.jpeg"/><Relationship Id="rId32" Type="http://schemas.openxmlformats.org/officeDocument/2006/relationships/image" Target="../media/image35.jpg"/><Relationship Id="rId37" Type="http://schemas.openxmlformats.org/officeDocument/2006/relationships/image" Target="../media/image73.jpg"/><Relationship Id="rId40" Type="http://schemas.openxmlformats.org/officeDocument/2006/relationships/image" Target="../media/image76.jpeg"/><Relationship Id="rId45" Type="http://schemas.openxmlformats.org/officeDocument/2006/relationships/image" Target="../media/image81.jpeg"/><Relationship Id="rId53" Type="http://schemas.openxmlformats.org/officeDocument/2006/relationships/image" Target="../media/image89.bin"/><Relationship Id="rId5" Type="http://schemas.openxmlformats.org/officeDocument/2006/relationships/image" Target="../media/image48.jpeg"/><Relationship Id="rId15" Type="http://schemas.openxmlformats.org/officeDocument/2006/relationships/image" Target="../media/image56.jpeg"/><Relationship Id="rId23" Type="http://schemas.openxmlformats.org/officeDocument/2006/relationships/image" Target="../media/image63.jpeg"/><Relationship Id="rId28" Type="http://schemas.openxmlformats.org/officeDocument/2006/relationships/image" Target="../media/image68.jpeg"/><Relationship Id="rId36" Type="http://schemas.openxmlformats.org/officeDocument/2006/relationships/image" Target="../media/image72.jpeg"/><Relationship Id="rId49" Type="http://schemas.openxmlformats.org/officeDocument/2006/relationships/image" Target="../media/image85.jpeg"/><Relationship Id="rId10" Type="http://schemas.openxmlformats.org/officeDocument/2006/relationships/image" Target="../media/image53.jpeg"/><Relationship Id="rId19" Type="http://schemas.openxmlformats.org/officeDocument/2006/relationships/image" Target="../media/image60.jpeg"/><Relationship Id="rId31" Type="http://schemas.openxmlformats.org/officeDocument/2006/relationships/image" Target="../media/image34.jpeg"/><Relationship Id="rId44" Type="http://schemas.openxmlformats.org/officeDocument/2006/relationships/image" Target="../media/image80.jpeg"/><Relationship Id="rId52" Type="http://schemas.openxmlformats.org/officeDocument/2006/relationships/image" Target="../media/image8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5.jpeg"/><Relationship Id="rId22" Type="http://schemas.microsoft.com/office/2007/relationships/hdphoto" Target="../media/hdphoto2.wdp"/><Relationship Id="rId27" Type="http://schemas.openxmlformats.org/officeDocument/2006/relationships/image" Target="../media/image67.jpeg"/><Relationship Id="rId30" Type="http://schemas.openxmlformats.org/officeDocument/2006/relationships/image" Target="../media/image25.jpeg"/><Relationship Id="rId35" Type="http://schemas.openxmlformats.org/officeDocument/2006/relationships/image" Target="../media/image71.jpeg"/><Relationship Id="rId43" Type="http://schemas.openxmlformats.org/officeDocument/2006/relationships/image" Target="../media/image79.jpeg"/><Relationship Id="rId48" Type="http://schemas.openxmlformats.org/officeDocument/2006/relationships/image" Target="../media/image84.jpeg"/><Relationship Id="rId8" Type="http://schemas.openxmlformats.org/officeDocument/2006/relationships/image" Target="../media/image51.jpg"/><Relationship Id="rId51" Type="http://schemas.openxmlformats.org/officeDocument/2006/relationships/image" Target="../media/image87.jpeg"/><Relationship Id="rId3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835C04-2E94-4FFA-AB73-886760A3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fr-FR" sz="7200" dirty="0">
                <a:solidFill>
                  <a:srgbClr val="FFFFFF"/>
                </a:solidFill>
              </a:rPr>
              <a:t>L’Equilibre alimentaire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3413A112-BE30-4F1A-B3C2-5F886E01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27" y="4409563"/>
            <a:ext cx="1835546" cy="18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numéro de diapositive 29">
            <a:extLst>
              <a:ext uri="{FF2B5EF4-FFF2-40B4-BE49-F238E27FC236}">
                <a16:creationId xmlns:a16="http://schemas.microsoft.com/office/drawing/2014/main" id="{BBA37AC0-8AF2-4C17-8C3B-5D8FA4E3EB3A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446A9F-BC3D-417B-9998-4FA9EBED10F8}"/>
              </a:ext>
            </a:extLst>
          </p:cNvPr>
          <p:cNvSpPr txBox="1"/>
          <p:nvPr/>
        </p:nvSpPr>
        <p:spPr>
          <a:xfrm>
            <a:off x="1056637" y="6211669"/>
            <a:ext cx="1007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Fiche qui ne se substitue pas à un suivi nutritionnel. </a:t>
            </a:r>
          </a:p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Prenez rendez-vous avec un professionnel si besoin</a:t>
            </a:r>
          </a:p>
        </p:txBody>
      </p:sp>
    </p:spTree>
    <p:extLst>
      <p:ext uri="{BB962C8B-B14F-4D97-AF65-F5344CB8AC3E}">
        <p14:creationId xmlns:p14="http://schemas.microsoft.com/office/powerpoint/2010/main" val="55951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88" name="Titre 1">
            <a:extLst>
              <a:ext uri="{FF2B5EF4-FFF2-40B4-BE49-F238E27FC236}">
                <a16:creationId xmlns:a16="http://schemas.microsoft.com/office/drawing/2014/main" id="{EEBA713C-B4E7-4AF2-BD9D-14DCA0DA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La gestion du poids – </a:t>
            </a:r>
            <a:r>
              <a:rPr lang="fr-FR" sz="2800" b="1" dirty="0">
                <a:solidFill>
                  <a:srgbClr val="FFFFFF"/>
                </a:solidFill>
              </a:rPr>
              <a:t>entraînements féminines</a:t>
            </a:r>
            <a:endParaRPr lang="fr-FR" sz="4000" b="1" dirty="0">
              <a:solidFill>
                <a:srgbClr val="FFFFFF"/>
              </a:solidFill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CEFB1D2-E6A5-4F51-AA3E-083250A47042}"/>
              </a:ext>
            </a:extLst>
          </p:cNvPr>
          <p:cNvSpPr txBox="1"/>
          <p:nvPr/>
        </p:nvSpPr>
        <p:spPr>
          <a:xfrm>
            <a:off x="816900" y="5997561"/>
            <a:ext cx="810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À chaque repas : entrée de crudités si envie / plat selon les proportions du tableau / dessert fruit ou yaourt</a:t>
            </a:r>
          </a:p>
        </p:txBody>
      </p:sp>
      <p:pic>
        <p:nvPicPr>
          <p:cNvPr id="110" name="Image 109">
            <a:extLst>
              <a:ext uri="{FF2B5EF4-FFF2-40B4-BE49-F238E27FC236}">
                <a16:creationId xmlns:a16="http://schemas.microsoft.com/office/drawing/2014/main" id="{3BFB5B62-E320-426B-AE10-EA41E165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97" y="6282699"/>
            <a:ext cx="1370438" cy="553576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51908A00-4536-4CE1-AD4B-9221F081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730" y="6275599"/>
            <a:ext cx="1911409" cy="575725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3CE5E698-1348-435F-95A8-5339A34A3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080" y="6339592"/>
            <a:ext cx="1320158" cy="497547"/>
          </a:xfrm>
          <a:prstGeom prst="rect">
            <a:avLst/>
          </a:prstGeom>
        </p:spPr>
      </p:pic>
      <p:graphicFrame>
        <p:nvGraphicFramePr>
          <p:cNvPr id="30" name="Tableau 9">
            <a:extLst>
              <a:ext uri="{FF2B5EF4-FFF2-40B4-BE49-F238E27FC236}">
                <a16:creationId xmlns:a16="http://schemas.microsoft.com/office/drawing/2014/main" id="{A202673C-E208-4E33-A364-3362828F0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89869"/>
              </p:ext>
            </p:extLst>
          </p:nvPr>
        </p:nvGraphicFramePr>
        <p:xfrm>
          <a:off x="575521" y="1692678"/>
          <a:ext cx="10799579" cy="431471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21355">
                  <a:extLst>
                    <a:ext uri="{9D8B030D-6E8A-4147-A177-3AD203B41FA5}">
                      <a16:colId xmlns:a16="http://schemas.microsoft.com/office/drawing/2014/main" val="1849931065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3972911104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1351293632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1389519036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3794339985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1298543162"/>
                    </a:ext>
                  </a:extLst>
                </a:gridCol>
                <a:gridCol w="1529704">
                  <a:extLst>
                    <a:ext uri="{9D8B030D-6E8A-4147-A177-3AD203B41FA5}">
                      <a16:colId xmlns:a16="http://schemas.microsoft.com/office/drawing/2014/main" val="1749419737"/>
                    </a:ext>
                  </a:extLst>
                </a:gridCol>
              </a:tblGrid>
              <a:tr h="392538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WEEK-END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140678"/>
                  </a:ext>
                </a:extLst>
              </a:tr>
              <a:tr h="400459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Petit-Déjeuner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Hydratation + produits céréaliers (pain, céréales) + protéines (jambon, poulet, yaourt, fromage blanc) + 1 fruit frais</a:t>
                      </a: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38735"/>
                  </a:ext>
                </a:extLst>
              </a:tr>
              <a:tr h="565969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Entraînement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Prépa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Technique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Cardio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Randoris +++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Boisson d’effort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Prépa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84146"/>
                  </a:ext>
                </a:extLst>
              </a:tr>
              <a:tr h="777635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Déjeuner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39379"/>
                  </a:ext>
                </a:extLst>
              </a:tr>
              <a:tr h="359711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Collation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</a:rPr>
                        <a:t>1 yaourt + 1 compote/1 fruit + 1 poignée oléagineux</a:t>
                      </a: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sz="1400" dirty="0"/>
                        <a:t>1 yaourt + 1 fruit</a:t>
                      </a:r>
                      <a:endParaRPr lang="fr-FR" sz="14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sz="1400" dirty="0"/>
                        <a:t>1 yaourt + 1 fruit</a:t>
                      </a:r>
                      <a:endParaRPr lang="fr-FR" sz="14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sz="1400" dirty="0"/>
                        <a:t>Si faim </a:t>
                      </a:r>
                    </a:p>
                    <a:p>
                      <a:r>
                        <a:rPr lang="fr-FR" sz="1400" dirty="0"/>
                        <a:t>1 yaourt + 1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39835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Entraînement </a:t>
                      </a:r>
                      <a:r>
                        <a:rPr lang="fr-FR" sz="1400" b="1" cap="small" baseline="0" dirty="0" err="1">
                          <a:solidFill>
                            <a:schemeClr val="tx2"/>
                          </a:solidFill>
                        </a:rPr>
                        <a:t>aprem</a:t>
                      </a:r>
                      <a:endParaRPr lang="fr-FR" sz="1400" b="1" cap="small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Randoris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Randoris +++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Boisson d’effort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/>
                        <a:t>Club</a:t>
                      </a:r>
                    </a:p>
                    <a:p>
                      <a:pPr algn="ctr"/>
                      <a:r>
                        <a:rPr lang="fr-FR" sz="120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Muscu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Judo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/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05565"/>
                  </a:ext>
                </a:extLst>
              </a:tr>
              <a:tr h="446798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Dîner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61653"/>
                  </a:ext>
                </a:extLst>
              </a:tr>
              <a:tr h="446798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SOIR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Si faim : fromage blanc ou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</a:rPr>
                        <a:t>skyr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 – Limiter les grignotages et les commandes</a:t>
                      </a: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44879"/>
                  </a:ext>
                </a:extLst>
              </a:tr>
            </a:tbl>
          </a:graphicData>
        </a:graphic>
      </p:graphicFrame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2BA337E5-0F27-456D-A7CF-4D9871385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82688"/>
              </p:ext>
            </p:extLst>
          </p:nvPr>
        </p:nvGraphicFramePr>
        <p:xfrm>
          <a:off x="5449924" y="3014463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1B7420D5-15CE-4EA9-918F-00AF2F3E3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373629"/>
              </p:ext>
            </p:extLst>
          </p:nvPr>
        </p:nvGraphicFramePr>
        <p:xfrm>
          <a:off x="8241775" y="4754905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554D48EE-F5A7-4312-B8B7-A3C29936B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199171"/>
              </p:ext>
            </p:extLst>
          </p:nvPr>
        </p:nvGraphicFramePr>
        <p:xfrm>
          <a:off x="7002614" y="4758561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Graphique 36">
            <a:extLst>
              <a:ext uri="{FF2B5EF4-FFF2-40B4-BE49-F238E27FC236}">
                <a16:creationId xmlns:a16="http://schemas.microsoft.com/office/drawing/2014/main" id="{5FC14DB9-661E-47B6-B9B2-50747C643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720683"/>
              </p:ext>
            </p:extLst>
          </p:nvPr>
        </p:nvGraphicFramePr>
        <p:xfrm>
          <a:off x="2367519" y="4742995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DE98E118-3ACA-4394-9F4E-D78157C91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558055"/>
              </p:ext>
            </p:extLst>
          </p:nvPr>
        </p:nvGraphicFramePr>
        <p:xfrm>
          <a:off x="3949982" y="3014463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EA8A47DC-A8C9-4376-8555-43981A92E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432839"/>
              </p:ext>
            </p:extLst>
          </p:nvPr>
        </p:nvGraphicFramePr>
        <p:xfrm>
          <a:off x="5203256" y="4742995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2" name="Graphique 41">
            <a:extLst>
              <a:ext uri="{FF2B5EF4-FFF2-40B4-BE49-F238E27FC236}">
                <a16:creationId xmlns:a16="http://schemas.microsoft.com/office/drawing/2014/main" id="{1E63C366-0ADE-4C64-98EF-04D70F218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367269"/>
              </p:ext>
            </p:extLst>
          </p:nvPr>
        </p:nvGraphicFramePr>
        <p:xfrm>
          <a:off x="9773023" y="4747001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A23A823B-2E25-4E07-BF23-5AE12C1F8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66325"/>
              </p:ext>
            </p:extLst>
          </p:nvPr>
        </p:nvGraphicFramePr>
        <p:xfrm>
          <a:off x="2380100" y="3014463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5A5688D3-862B-43FF-91A8-2481B2CF3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349835"/>
              </p:ext>
            </p:extLst>
          </p:nvPr>
        </p:nvGraphicFramePr>
        <p:xfrm>
          <a:off x="8449809" y="3014463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9557D999-B74C-4F07-9870-7BE0473AF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848203"/>
              </p:ext>
            </p:extLst>
          </p:nvPr>
        </p:nvGraphicFramePr>
        <p:xfrm>
          <a:off x="10019691" y="3014463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E5B04A19-9F63-4F9C-AA9E-5D3F464CF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305466"/>
              </p:ext>
            </p:extLst>
          </p:nvPr>
        </p:nvGraphicFramePr>
        <p:xfrm>
          <a:off x="3940195" y="4767082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7" name="Graphique 46">
            <a:extLst>
              <a:ext uri="{FF2B5EF4-FFF2-40B4-BE49-F238E27FC236}">
                <a16:creationId xmlns:a16="http://schemas.microsoft.com/office/drawing/2014/main" id="{47F79CB5-553F-465F-A53A-9B88B890E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248382"/>
              </p:ext>
            </p:extLst>
          </p:nvPr>
        </p:nvGraphicFramePr>
        <p:xfrm>
          <a:off x="7002614" y="2966582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3795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88" name="Titre 1">
            <a:extLst>
              <a:ext uri="{FF2B5EF4-FFF2-40B4-BE49-F238E27FC236}">
                <a16:creationId xmlns:a16="http://schemas.microsoft.com/office/drawing/2014/main" id="{EEBA713C-B4E7-4AF2-BD9D-14DCA0DA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La gestion du poids – </a:t>
            </a:r>
            <a:r>
              <a:rPr lang="fr-FR" sz="2800" b="1" dirty="0">
                <a:solidFill>
                  <a:srgbClr val="FFFFFF"/>
                </a:solidFill>
              </a:rPr>
              <a:t>entraînements masculins</a:t>
            </a:r>
            <a:endParaRPr lang="fr-FR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89" name="Tableau 9">
            <a:extLst>
              <a:ext uri="{FF2B5EF4-FFF2-40B4-BE49-F238E27FC236}">
                <a16:creationId xmlns:a16="http://schemas.microsoft.com/office/drawing/2014/main" id="{B3A1F718-2809-4867-B5BA-FD4BE4E14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26408"/>
              </p:ext>
            </p:extLst>
          </p:nvPr>
        </p:nvGraphicFramePr>
        <p:xfrm>
          <a:off x="857493" y="1754018"/>
          <a:ext cx="10548990" cy="42359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8656">
                  <a:extLst>
                    <a:ext uri="{9D8B030D-6E8A-4147-A177-3AD203B41FA5}">
                      <a16:colId xmlns:a16="http://schemas.microsoft.com/office/drawing/2014/main" val="1849931065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3972911104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1351293632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1389519036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3794339985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1298543162"/>
                    </a:ext>
                  </a:extLst>
                </a:gridCol>
                <a:gridCol w="1503389">
                  <a:extLst>
                    <a:ext uri="{9D8B030D-6E8A-4147-A177-3AD203B41FA5}">
                      <a16:colId xmlns:a16="http://schemas.microsoft.com/office/drawing/2014/main" val="1749419737"/>
                    </a:ext>
                  </a:extLst>
                </a:gridCol>
              </a:tblGrid>
              <a:tr h="39253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MERCREDI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VENDREDI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WEEK-END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0678"/>
                  </a:ext>
                </a:extLst>
              </a:tr>
              <a:tr h="499819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Petit-Déjeuner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Hydratation + produits céréaliers (pain, céréales) + protéines (jambon, poulet, yaourt, fromage blanc) + 1 fruit frais</a:t>
                      </a: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38735"/>
                  </a:ext>
                </a:extLst>
              </a:tr>
              <a:tr h="345422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Entraînement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</a:rPr>
                        <a:t>Randoris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</a:rPr>
                        <a:t>Randoris +++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Boisson d’effort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</a:rPr>
                        <a:t>Judo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Muscu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dk1"/>
                          </a:solidFill>
                        </a:rPr>
                        <a:t>Technique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/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84146"/>
                  </a:ext>
                </a:extLst>
              </a:tr>
              <a:tr h="777635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Déjeuner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39379"/>
                  </a:ext>
                </a:extLst>
              </a:tr>
              <a:tr h="339086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Collation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</a:rPr>
                        <a:t>1 yaourt + 1 compote/1 fruit + 1 poignée oléagineux</a:t>
                      </a: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39835"/>
                  </a:ext>
                </a:extLst>
              </a:tr>
              <a:tr h="457608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Entraînement </a:t>
                      </a:r>
                      <a:r>
                        <a:rPr lang="fr-FR" sz="1400" b="1" cap="small" baseline="0" dirty="0" err="1">
                          <a:solidFill>
                            <a:schemeClr val="tx2"/>
                          </a:solidFill>
                        </a:rPr>
                        <a:t>aprem</a:t>
                      </a:r>
                      <a:endParaRPr lang="fr-FR" sz="1400" b="1" cap="small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/>
                        <a:t>Prepa</a:t>
                      </a:r>
                      <a:r>
                        <a:rPr lang="fr-FR" sz="1200" b="1" dirty="0"/>
                        <a:t>/Circuit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b="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Muscu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</a:rPr>
                        <a:t>Eau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b="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Club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  <a:endParaRPr lang="fr-FR" sz="12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</a:rPr>
                        <a:t>Randoris +++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Boisson d’effort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0" kern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b="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Judo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accent1"/>
                          </a:solidFill>
                        </a:rPr>
                        <a:t>Eau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0" kern="1200" dirty="0">
                          <a:solidFill>
                            <a:srgbClr val="FF0000"/>
                          </a:solidFill>
                        </a:rPr>
                        <a:t>Récup</a:t>
                      </a:r>
                      <a:endParaRPr lang="fr-FR" sz="1200" b="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/</a:t>
                      </a:r>
                      <a:endParaRPr lang="fr-FR" sz="1400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05565"/>
                  </a:ext>
                </a:extLst>
              </a:tr>
              <a:tr h="446798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Dîner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61653"/>
                  </a:ext>
                </a:extLst>
              </a:tr>
              <a:tr h="337140">
                <a:tc>
                  <a:txBody>
                    <a:bodyPr/>
                    <a:lstStyle/>
                    <a:p>
                      <a:r>
                        <a:rPr lang="fr-FR" sz="1400" b="1" cap="small" baseline="0" dirty="0">
                          <a:solidFill>
                            <a:schemeClr val="tx2"/>
                          </a:solidFill>
                        </a:rPr>
                        <a:t>SOIR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Si faim : fromage blanc ou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</a:rPr>
                        <a:t>skyr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 – Limiter les grignotages et les commandes</a:t>
                      </a: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881504"/>
                  </a:ext>
                </a:extLst>
              </a:tr>
            </a:tbl>
          </a:graphicData>
        </a:graphic>
      </p:graphicFrame>
      <p:sp>
        <p:nvSpPr>
          <p:cNvPr id="90" name="ZoneTexte 89">
            <a:extLst>
              <a:ext uri="{FF2B5EF4-FFF2-40B4-BE49-F238E27FC236}">
                <a16:creationId xmlns:a16="http://schemas.microsoft.com/office/drawing/2014/main" id="{1CEFB1D2-E6A5-4F51-AA3E-083250A47042}"/>
              </a:ext>
            </a:extLst>
          </p:cNvPr>
          <p:cNvSpPr txBox="1"/>
          <p:nvPr/>
        </p:nvSpPr>
        <p:spPr>
          <a:xfrm>
            <a:off x="816900" y="5997561"/>
            <a:ext cx="810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À chaque repas : entrée de crudités si envie / plat selon les proportions du tableau / dessert fruit ou yaourt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AD6C7CAA-472B-4148-BCD1-FC5485AC70D6}"/>
              </a:ext>
            </a:extLst>
          </p:cNvPr>
          <p:cNvGrpSpPr/>
          <p:nvPr/>
        </p:nvGrpSpPr>
        <p:grpSpPr>
          <a:xfrm>
            <a:off x="2587354" y="3126185"/>
            <a:ext cx="4244515" cy="2647754"/>
            <a:chOff x="1976800" y="3399783"/>
            <a:chExt cx="4244515" cy="2647754"/>
          </a:xfrm>
        </p:grpSpPr>
        <p:graphicFrame>
          <p:nvGraphicFramePr>
            <p:cNvPr id="92" name="Graphique 91">
              <a:extLst>
                <a:ext uri="{FF2B5EF4-FFF2-40B4-BE49-F238E27FC236}">
                  <a16:creationId xmlns:a16="http://schemas.microsoft.com/office/drawing/2014/main" id="{88C1A71F-9779-4EB9-8F48-74E3FDA6B2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7402090"/>
                </p:ext>
              </p:extLst>
            </p:nvPr>
          </p:nvGraphicFramePr>
          <p:xfrm>
            <a:off x="3440434" y="5129435"/>
            <a:ext cx="1282122" cy="918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3" name="Graphique 92">
              <a:extLst>
                <a:ext uri="{FF2B5EF4-FFF2-40B4-BE49-F238E27FC236}">
                  <a16:creationId xmlns:a16="http://schemas.microsoft.com/office/drawing/2014/main" id="{9553CA20-57FF-42E5-AC1F-573A79AE93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0281776"/>
                </p:ext>
              </p:extLst>
            </p:nvPr>
          </p:nvGraphicFramePr>
          <p:xfrm>
            <a:off x="4939193" y="3399783"/>
            <a:ext cx="1282122" cy="918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4" name="Graphique 93">
              <a:extLst>
                <a:ext uri="{FF2B5EF4-FFF2-40B4-BE49-F238E27FC236}">
                  <a16:creationId xmlns:a16="http://schemas.microsoft.com/office/drawing/2014/main" id="{910F242F-656E-4EE8-B6C9-83B638E708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0489277"/>
                </p:ext>
              </p:extLst>
            </p:nvPr>
          </p:nvGraphicFramePr>
          <p:xfrm>
            <a:off x="1976800" y="5129435"/>
            <a:ext cx="1282122" cy="918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96" name="Graphique 95">
            <a:extLst>
              <a:ext uri="{FF2B5EF4-FFF2-40B4-BE49-F238E27FC236}">
                <a16:creationId xmlns:a16="http://schemas.microsoft.com/office/drawing/2014/main" id="{D2E9B899-93DE-4A83-9346-0E1B16BED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19265"/>
              </p:ext>
            </p:extLst>
          </p:nvPr>
        </p:nvGraphicFramePr>
        <p:xfrm>
          <a:off x="3902232" y="3092401"/>
          <a:ext cx="1579635" cy="9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:a16="http://schemas.microsoft.com/office/drawing/2014/main" id="{1A419561-2AC3-45D0-B6D3-F492CC638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830509"/>
              </p:ext>
            </p:extLst>
          </p:nvPr>
        </p:nvGraphicFramePr>
        <p:xfrm>
          <a:off x="2437885" y="3111709"/>
          <a:ext cx="1579635" cy="9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8" name="Graphique 97">
            <a:extLst>
              <a:ext uri="{FF2B5EF4-FFF2-40B4-BE49-F238E27FC236}">
                <a16:creationId xmlns:a16="http://schemas.microsoft.com/office/drawing/2014/main" id="{8681B763-65B7-4072-8D4E-3830BC5F0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428859"/>
              </p:ext>
            </p:extLst>
          </p:nvPr>
        </p:nvGraphicFramePr>
        <p:xfrm>
          <a:off x="6936416" y="3093106"/>
          <a:ext cx="1579635" cy="9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0" name="Graphique 99">
            <a:extLst>
              <a:ext uri="{FF2B5EF4-FFF2-40B4-BE49-F238E27FC236}">
                <a16:creationId xmlns:a16="http://schemas.microsoft.com/office/drawing/2014/main" id="{83DF38A1-0D2C-471E-8D9D-22931357B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533424"/>
              </p:ext>
            </p:extLst>
          </p:nvPr>
        </p:nvGraphicFramePr>
        <p:xfrm>
          <a:off x="6978257" y="4816378"/>
          <a:ext cx="1579635" cy="9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1" name="Graphique 100">
            <a:extLst>
              <a:ext uri="{FF2B5EF4-FFF2-40B4-BE49-F238E27FC236}">
                <a16:creationId xmlns:a16="http://schemas.microsoft.com/office/drawing/2014/main" id="{5AE65158-632F-49F5-83E8-0BE81D603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48023"/>
              </p:ext>
            </p:extLst>
          </p:nvPr>
        </p:nvGraphicFramePr>
        <p:xfrm>
          <a:off x="8551853" y="3118374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3" name="Graphique 102">
            <a:extLst>
              <a:ext uri="{FF2B5EF4-FFF2-40B4-BE49-F238E27FC236}">
                <a16:creationId xmlns:a16="http://schemas.microsoft.com/office/drawing/2014/main" id="{82155BBE-60A9-4B28-B5A5-3009FD70B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639224"/>
              </p:ext>
            </p:extLst>
          </p:nvPr>
        </p:nvGraphicFramePr>
        <p:xfrm>
          <a:off x="9811280" y="4832754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4" name="Graphique 103">
            <a:extLst>
              <a:ext uri="{FF2B5EF4-FFF2-40B4-BE49-F238E27FC236}">
                <a16:creationId xmlns:a16="http://schemas.microsoft.com/office/drawing/2014/main" id="{096AAF19-244E-41EC-902F-105AE9D5E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787593"/>
              </p:ext>
            </p:extLst>
          </p:nvPr>
        </p:nvGraphicFramePr>
        <p:xfrm>
          <a:off x="10054282" y="3109349"/>
          <a:ext cx="1282122" cy="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9" name="Graphique 108">
            <a:extLst>
              <a:ext uri="{FF2B5EF4-FFF2-40B4-BE49-F238E27FC236}">
                <a16:creationId xmlns:a16="http://schemas.microsoft.com/office/drawing/2014/main" id="{2B8DB19C-53D3-4BCD-B36A-09E5F3729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638640"/>
              </p:ext>
            </p:extLst>
          </p:nvPr>
        </p:nvGraphicFramePr>
        <p:xfrm>
          <a:off x="5338082" y="4836712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0" name="Image 109">
            <a:extLst>
              <a:ext uri="{FF2B5EF4-FFF2-40B4-BE49-F238E27FC236}">
                <a16:creationId xmlns:a16="http://schemas.microsoft.com/office/drawing/2014/main" id="{3BFB5B62-E320-426B-AE10-EA41E165F2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0297" y="6282699"/>
            <a:ext cx="1370438" cy="553576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51908A00-4536-4CE1-AD4B-9221F08186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8730" y="6275599"/>
            <a:ext cx="1911409" cy="575725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3CE5E698-1348-435F-95A8-5339A34A39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5080" y="6339592"/>
            <a:ext cx="1320158" cy="497547"/>
          </a:xfrm>
          <a:prstGeom prst="rect">
            <a:avLst/>
          </a:prstGeom>
        </p:spPr>
      </p:pic>
      <p:graphicFrame>
        <p:nvGraphicFramePr>
          <p:cNvPr id="113" name="Graphique 112">
            <a:extLst>
              <a:ext uri="{FF2B5EF4-FFF2-40B4-BE49-F238E27FC236}">
                <a16:creationId xmlns:a16="http://schemas.microsoft.com/office/drawing/2014/main" id="{A072573F-E828-4CE8-826B-8243A0E24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198986"/>
              </p:ext>
            </p:extLst>
          </p:nvPr>
        </p:nvGraphicFramePr>
        <p:xfrm>
          <a:off x="8361956" y="4845325"/>
          <a:ext cx="1775458" cy="9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9015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Conseils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" y="5780348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90" name="Espace réservé du contenu 2">
            <a:extLst>
              <a:ext uri="{FF2B5EF4-FFF2-40B4-BE49-F238E27FC236}">
                <a16:creationId xmlns:a16="http://schemas.microsoft.com/office/drawing/2014/main" id="{3DE527F7-7703-4ACF-86D6-B82C0A3CCDB2}"/>
              </a:ext>
            </a:extLst>
          </p:cNvPr>
          <p:cNvSpPr txBox="1">
            <a:spLocks/>
          </p:cNvSpPr>
          <p:nvPr/>
        </p:nvSpPr>
        <p:spPr>
          <a:xfrm>
            <a:off x="993767" y="1802550"/>
            <a:ext cx="10515600" cy="476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4">
                  <a:lumMod val="75000"/>
                </a:schemeClr>
              </a:buClr>
            </a:pPr>
            <a:r>
              <a:rPr lang="fr-FR" b="1" dirty="0"/>
              <a:t>Appliquez les conseils, faites les choses bien </a:t>
            </a:r>
            <a:r>
              <a:rPr lang="fr-FR" b="1" u="sng" dirty="0"/>
              <a:t>avec régularité</a:t>
            </a:r>
          </a:p>
          <a:p>
            <a:pPr lvl="1"/>
            <a:endParaRPr lang="fr-FR" b="1" dirty="0"/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fr-FR" b="1" u="sng" dirty="0"/>
              <a:t>Faites-vous plaisir </a:t>
            </a:r>
            <a:r>
              <a:rPr lang="fr-FR" b="1" dirty="0"/>
              <a:t>et appréciez ces plaisirs </a:t>
            </a:r>
            <a:r>
              <a:rPr lang="fr-FR" sz="1600" dirty="0"/>
              <a:t>(plus ils sont rares, plus vous les apprécierez)</a:t>
            </a:r>
            <a:endParaRPr lang="fr-FR" dirty="0"/>
          </a:p>
          <a:p>
            <a:pPr lvl="1"/>
            <a:endParaRPr lang="fr-FR" b="1" dirty="0"/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fr-FR" b="1" dirty="0"/>
              <a:t>Ecoutez vos </a:t>
            </a:r>
            <a:r>
              <a:rPr lang="fr-FR" b="1" u="sng" dirty="0"/>
              <a:t>sensations de fatigue </a:t>
            </a:r>
            <a:r>
              <a:rPr lang="fr-FR" b="1" dirty="0"/>
              <a:t>et de récupération</a:t>
            </a:r>
          </a:p>
          <a:p>
            <a:pPr lvl="1"/>
            <a:endParaRPr lang="fr-FR" b="1" dirty="0"/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fr-FR" b="1" dirty="0"/>
              <a:t>Accordez une grande importance à votre </a:t>
            </a:r>
            <a:r>
              <a:rPr lang="fr-FR" b="1" u="sng" dirty="0"/>
              <a:t>hygiène de vie </a:t>
            </a:r>
            <a:r>
              <a:rPr lang="fr-FR" b="1" dirty="0"/>
              <a:t>: sommeil, nutrition, récupération</a:t>
            </a:r>
          </a:p>
          <a:p>
            <a:pPr lvl="1"/>
            <a:endParaRPr lang="fr-FR" b="1" dirty="0"/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fr-FR" b="1" dirty="0"/>
              <a:t>Ce sont des efforts de l’ombre qui finiront par payer </a:t>
            </a:r>
            <a:r>
              <a:rPr lang="fr-FR" dirty="0"/>
              <a:t>(meilleures sensations à l’entraînement, meilleure gestion du poids, moins d’efforts, moins de blessures…)</a:t>
            </a:r>
          </a:p>
          <a:p>
            <a:pPr lvl="1"/>
            <a:endParaRPr lang="fr-FR" b="1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15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Les objectifs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18043C8-EFB0-4964-AB23-987A1E9BA1ED}"/>
              </a:ext>
            </a:extLst>
          </p:cNvPr>
          <p:cNvSpPr txBox="1">
            <a:spLocks/>
          </p:cNvSpPr>
          <p:nvPr/>
        </p:nvSpPr>
        <p:spPr>
          <a:xfrm>
            <a:off x="992776" y="1891970"/>
            <a:ext cx="10515600" cy="4516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Performer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endParaRPr lang="fr-FR" sz="2400" b="1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Réduire la fatigue, bien s’adapter à la charge d’entraînement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endParaRPr lang="fr-FR" sz="2400" b="1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Récupérer rapidement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endParaRPr lang="fr-FR" sz="2400" b="1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Être en bonne santé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endParaRPr lang="fr-FR" sz="2400" b="1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Réduire le risque de blessure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endParaRPr lang="fr-FR" sz="2400" b="1" dirty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fr-FR" sz="2400" b="1" dirty="0"/>
              <a:t>Assurer une composition corporelle optimale</a:t>
            </a:r>
            <a:endParaRPr lang="fr-FR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7511A9-7A83-415E-B11A-DE4BCA92DAC0}"/>
              </a:ext>
            </a:extLst>
          </p:cNvPr>
          <p:cNvSpPr/>
          <p:nvPr/>
        </p:nvSpPr>
        <p:spPr>
          <a:xfrm>
            <a:off x="10835641" y="6053223"/>
            <a:ext cx="887642" cy="6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DDBD6-2B1A-4BCA-A2CE-B5D445E28155}"/>
              </a:ext>
            </a:extLst>
          </p:cNvPr>
          <p:cNvSpPr/>
          <p:nvPr/>
        </p:nvSpPr>
        <p:spPr>
          <a:xfrm>
            <a:off x="10612233" y="4517930"/>
            <a:ext cx="425097" cy="24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87EE2B-1E03-47D0-A4CF-41DE3AA70221}"/>
              </a:ext>
            </a:extLst>
          </p:cNvPr>
          <p:cNvGrpSpPr/>
          <p:nvPr/>
        </p:nvGrpSpPr>
        <p:grpSpPr>
          <a:xfrm>
            <a:off x="8255130" y="2930178"/>
            <a:ext cx="3710677" cy="2768362"/>
            <a:chOff x="6847680" y="3112769"/>
            <a:chExt cx="4616275" cy="308459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456015A-C420-4FA7-98EE-D57382A5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680" y="3112769"/>
              <a:ext cx="3461200" cy="308459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45C062-8AFD-4DB6-B766-7C765C589994}"/>
                </a:ext>
              </a:extLst>
            </p:cNvPr>
            <p:cNvSpPr/>
            <p:nvPr/>
          </p:nvSpPr>
          <p:spPr>
            <a:xfrm>
              <a:off x="7049589" y="3282484"/>
              <a:ext cx="887642" cy="943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E98DAA4-8327-487A-BB98-797B6E57BDE0}"/>
                </a:ext>
              </a:extLst>
            </p:cNvPr>
            <p:cNvSpPr txBox="1"/>
            <p:nvPr/>
          </p:nvSpPr>
          <p:spPr>
            <a:xfrm>
              <a:off x="9260998" y="3948844"/>
              <a:ext cx="16738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cap="small" dirty="0">
                  <a:solidFill>
                    <a:srgbClr val="82BFCE"/>
                  </a:solidFill>
                </a:rPr>
                <a:t>Aliments du sportif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8E3D6DF-D066-44F4-9859-D33C3314D2A3}"/>
                </a:ext>
              </a:extLst>
            </p:cNvPr>
            <p:cNvSpPr txBox="1"/>
            <p:nvPr/>
          </p:nvSpPr>
          <p:spPr>
            <a:xfrm>
              <a:off x="8916254" y="3243841"/>
              <a:ext cx="16738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cap="small" dirty="0">
                  <a:solidFill>
                    <a:srgbClr val="F7AA74"/>
                  </a:solidFill>
                </a:rPr>
                <a:t>Suppléments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205B3C8-9E3A-4A45-AAB3-B13DF6A955B6}"/>
                </a:ext>
              </a:extLst>
            </p:cNvPr>
            <p:cNvSpPr txBox="1"/>
            <p:nvPr/>
          </p:nvSpPr>
          <p:spPr>
            <a:xfrm>
              <a:off x="9790115" y="4554026"/>
              <a:ext cx="1673840" cy="5144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cap="small" dirty="0">
                  <a:solidFill>
                    <a:srgbClr val="8CBB70"/>
                  </a:solidFill>
                </a:rPr>
                <a:t>Alimentation</a:t>
              </a:r>
            </a:p>
            <a:p>
              <a:r>
                <a:rPr lang="fr-FR" sz="1200" cap="small" dirty="0">
                  <a:solidFill>
                    <a:srgbClr val="8CBB70"/>
                  </a:solidFill>
                </a:rPr>
                <a:t> classique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10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Les familles d’aliments</a:t>
            </a: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843984E7-21BA-4D96-87E2-707DF44102F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680" y="1721349"/>
            <a:ext cx="571504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2CA01B43-AA0F-4B1D-8A4B-39D38B4B27F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450" y="1791781"/>
            <a:ext cx="565560" cy="357743"/>
          </a:xfrm>
          <a:prstGeom prst="rect">
            <a:avLst/>
          </a:prstGeom>
          <a:noFill/>
        </p:spPr>
      </p:pic>
      <p:pic>
        <p:nvPicPr>
          <p:cNvPr id="89" name="Picture 2" descr="C:\Users\Julien\Desktop\logo céréales insep nutrition.png">
            <a:extLst>
              <a:ext uri="{FF2B5EF4-FFF2-40B4-BE49-F238E27FC236}">
                <a16:creationId xmlns:a16="http://schemas.microsoft.com/office/drawing/2014/main" id="{9749DB87-F47D-4396-897A-ED6FD0A2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04" y="1598453"/>
            <a:ext cx="630931" cy="628759"/>
          </a:xfrm>
          <a:prstGeom prst="rect">
            <a:avLst/>
          </a:prstGeom>
          <a:noFill/>
        </p:spPr>
      </p:pic>
      <p:pic>
        <p:nvPicPr>
          <p:cNvPr id="90" name="Picture 186">
            <a:extLst>
              <a:ext uri="{FF2B5EF4-FFF2-40B4-BE49-F238E27FC236}">
                <a16:creationId xmlns:a16="http://schemas.microsoft.com/office/drawing/2014/main" id="{FB612255-2574-4D79-B9CE-A102E39B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564" y="1721349"/>
            <a:ext cx="500066" cy="375998"/>
          </a:xfrm>
          <a:prstGeom prst="rect">
            <a:avLst/>
          </a:prstGeom>
          <a:noFill/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00483666-A852-45E5-892D-E047B42D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900" y="2522029"/>
            <a:ext cx="651352" cy="454651"/>
          </a:xfrm>
          <a:prstGeom prst="rect">
            <a:avLst/>
          </a:prstGeom>
          <a:noFill/>
        </p:spPr>
      </p:pic>
      <p:pic>
        <p:nvPicPr>
          <p:cNvPr id="92" name="Picture 13">
            <a:extLst>
              <a:ext uri="{FF2B5EF4-FFF2-40B4-BE49-F238E27FC236}">
                <a16:creationId xmlns:a16="http://schemas.microsoft.com/office/drawing/2014/main" id="{B7E5B146-8661-4726-89CC-7B2E9BD3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5841" y="2515415"/>
            <a:ext cx="536537" cy="358091"/>
          </a:xfrm>
          <a:prstGeom prst="rect">
            <a:avLst/>
          </a:prstGeom>
          <a:noFill/>
        </p:spPr>
      </p:pic>
      <p:pic>
        <p:nvPicPr>
          <p:cNvPr id="93" name="Picture 77">
            <a:extLst>
              <a:ext uri="{FF2B5EF4-FFF2-40B4-BE49-F238E27FC236}">
                <a16:creationId xmlns:a16="http://schemas.microsoft.com/office/drawing/2014/main" id="{7226ED46-AE73-4C89-862B-E3B0D17B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6386" y="2438372"/>
            <a:ext cx="554668" cy="418040"/>
          </a:xfrm>
          <a:prstGeom prst="rect">
            <a:avLst/>
          </a:prstGeom>
          <a:noFill/>
        </p:spPr>
      </p:pic>
      <p:pic>
        <p:nvPicPr>
          <p:cNvPr id="94" name="Picture 203">
            <a:extLst>
              <a:ext uri="{FF2B5EF4-FFF2-40B4-BE49-F238E27FC236}">
                <a16:creationId xmlns:a16="http://schemas.microsoft.com/office/drawing/2014/main" id="{67041374-30E7-4083-BD22-54AF1DD7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5359" y="2452778"/>
            <a:ext cx="415958" cy="454650"/>
          </a:xfrm>
          <a:prstGeom prst="rect">
            <a:avLst/>
          </a:prstGeom>
          <a:noFill/>
        </p:spPr>
      </p:pic>
      <p:pic>
        <p:nvPicPr>
          <p:cNvPr id="95" name="Picture 210">
            <a:extLst>
              <a:ext uri="{FF2B5EF4-FFF2-40B4-BE49-F238E27FC236}">
                <a16:creationId xmlns:a16="http://schemas.microsoft.com/office/drawing/2014/main" id="{9E83EA5D-565F-4345-9057-4DCBAF92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8814" y="2537663"/>
            <a:ext cx="614510" cy="3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41" descr="C:\Users\Julien\Desktop\Pictos Nutrition\logo prote¦üine grand format.jpg">
            <a:extLst>
              <a:ext uri="{FF2B5EF4-FFF2-40B4-BE49-F238E27FC236}">
                <a16:creationId xmlns:a16="http://schemas.microsoft.com/office/drawing/2014/main" id="{0FE1266E-BDBB-47D9-AD9D-ABD05356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919" y="2343404"/>
            <a:ext cx="658624" cy="658624"/>
          </a:xfrm>
          <a:prstGeom prst="rect">
            <a:avLst/>
          </a:prstGeom>
          <a:noFill/>
        </p:spPr>
      </p:pic>
      <p:pic>
        <p:nvPicPr>
          <p:cNvPr id="97" name="Picture 19">
            <a:extLst>
              <a:ext uri="{FF2B5EF4-FFF2-40B4-BE49-F238E27FC236}">
                <a16:creationId xmlns:a16="http://schemas.microsoft.com/office/drawing/2014/main" id="{7FCA3F5C-5CFE-44EC-9E22-BEF2ACD3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86413">
            <a:off x="3538137" y="4333308"/>
            <a:ext cx="644802" cy="3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8">
            <a:extLst>
              <a:ext uri="{FF2B5EF4-FFF2-40B4-BE49-F238E27FC236}">
                <a16:creationId xmlns:a16="http://schemas.microsoft.com/office/drawing/2014/main" id="{93536658-CE7F-4B66-BAEC-2798D55C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93713" y="4242705"/>
            <a:ext cx="628248" cy="417454"/>
          </a:xfrm>
          <a:prstGeom prst="rect">
            <a:avLst/>
          </a:prstGeom>
          <a:noFill/>
        </p:spPr>
      </p:pic>
      <p:pic>
        <p:nvPicPr>
          <p:cNvPr id="99" name="Picture 87">
            <a:extLst>
              <a:ext uri="{FF2B5EF4-FFF2-40B4-BE49-F238E27FC236}">
                <a16:creationId xmlns:a16="http://schemas.microsoft.com/office/drawing/2014/main" id="{1440EC16-3CF1-42A1-A6E5-ADBB468E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991613">
            <a:off x="4152771" y="4210972"/>
            <a:ext cx="475468" cy="413407"/>
          </a:xfrm>
          <a:prstGeom prst="rect">
            <a:avLst/>
          </a:prstGeom>
          <a:noFill/>
        </p:spPr>
      </p:pic>
      <p:pic>
        <p:nvPicPr>
          <p:cNvPr id="100" name="Picture 240" descr="C:\Users\Julien\Desktop\Pictos Nutrition\logo le¦ügumes grand format.jpg">
            <a:extLst>
              <a:ext uri="{FF2B5EF4-FFF2-40B4-BE49-F238E27FC236}">
                <a16:creationId xmlns:a16="http://schemas.microsoft.com/office/drawing/2014/main" id="{8642A0C6-5EC9-4A0E-ADA9-B67417F1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573" y="4107470"/>
            <a:ext cx="649552" cy="649552"/>
          </a:xfrm>
          <a:prstGeom prst="rect">
            <a:avLst/>
          </a:prstGeom>
          <a:noFill/>
        </p:spPr>
      </p:pic>
      <p:pic>
        <p:nvPicPr>
          <p:cNvPr id="101" name="Picture 76">
            <a:extLst>
              <a:ext uri="{FF2B5EF4-FFF2-40B4-BE49-F238E27FC236}">
                <a16:creationId xmlns:a16="http://schemas.microsoft.com/office/drawing/2014/main" id="{9F35501D-D47D-48DA-B172-4B56BF26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34017" y="5221526"/>
            <a:ext cx="379740" cy="498064"/>
          </a:xfrm>
          <a:prstGeom prst="rect">
            <a:avLst/>
          </a:prstGeom>
          <a:noFill/>
        </p:spPr>
      </p:pic>
      <p:pic>
        <p:nvPicPr>
          <p:cNvPr id="102" name="Picture 242" descr="C:\Users\Julien\Desktop\Pictos Nutrition\logo produit laitier.jpg">
            <a:extLst>
              <a:ext uri="{FF2B5EF4-FFF2-40B4-BE49-F238E27FC236}">
                <a16:creationId xmlns:a16="http://schemas.microsoft.com/office/drawing/2014/main" id="{A2B06B66-7DED-4FDA-9249-8FA73845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001" y="4988286"/>
            <a:ext cx="683214" cy="683214"/>
          </a:xfrm>
          <a:prstGeom prst="rect">
            <a:avLst/>
          </a:prstGeom>
          <a:noFill/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id="{0F49ACEC-FA97-4DCA-BC37-8F4043DAE25E}"/>
              </a:ext>
            </a:extLst>
          </p:cNvPr>
          <p:cNvSpPr txBox="1"/>
          <p:nvPr/>
        </p:nvSpPr>
        <p:spPr>
          <a:xfrm>
            <a:off x="5492629" y="1808387"/>
            <a:ext cx="371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À chaque repas</a:t>
            </a:r>
            <a:r>
              <a:rPr lang="fr-FR" sz="1100" dirty="0">
                <a:latin typeface="+mj-lt"/>
              </a:rPr>
              <a:t>. Quantité à faire varier en fonction de la charge d’entraînement. Privilégier les </a:t>
            </a:r>
            <a:r>
              <a:rPr lang="fr-FR" sz="1100" u="sng" dirty="0">
                <a:latin typeface="+mj-lt"/>
              </a:rPr>
              <a:t>aliments complets.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1BF47E6-B57E-4CAF-8273-E23A32346042}"/>
              </a:ext>
            </a:extLst>
          </p:cNvPr>
          <p:cNvSpPr txBox="1"/>
          <p:nvPr/>
        </p:nvSpPr>
        <p:spPr>
          <a:xfrm>
            <a:off x="5471968" y="2487829"/>
            <a:ext cx="3714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A chaque repas</a:t>
            </a:r>
            <a:r>
              <a:rPr lang="fr-FR" sz="1100" dirty="0">
                <a:latin typeface="+mj-lt"/>
              </a:rPr>
              <a:t>. Viande rouge 2 fois/semaine , viande blanche 1 à 2 fois/jour, poissons gras 2 fois/semaine (sardine, maquereaux, saumon, thon)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8810885-3640-4A5C-A2A6-DF0E1DB9C441}"/>
              </a:ext>
            </a:extLst>
          </p:cNvPr>
          <p:cNvSpPr txBox="1"/>
          <p:nvPr/>
        </p:nvSpPr>
        <p:spPr>
          <a:xfrm>
            <a:off x="5509722" y="4268775"/>
            <a:ext cx="3714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A chaque repas</a:t>
            </a:r>
          </a:p>
          <a:p>
            <a:pPr algn="just"/>
            <a:r>
              <a:rPr lang="fr-FR" sz="1100" dirty="0">
                <a:latin typeface="+mj-lt"/>
              </a:rPr>
              <a:t>Faire varier les sources et les couleurs (cuits, crus, soupe)</a:t>
            </a:r>
          </a:p>
          <a:p>
            <a:pPr algn="just"/>
            <a:r>
              <a:rPr lang="fr-FR" sz="1100" dirty="0">
                <a:latin typeface="+mj-lt"/>
              </a:rPr>
              <a:t>Consommer de saison, local et de préférence bio</a:t>
            </a:r>
          </a:p>
        </p:txBody>
      </p:sp>
      <p:pic>
        <p:nvPicPr>
          <p:cNvPr id="106" name="Picture 9">
            <a:extLst>
              <a:ext uri="{FF2B5EF4-FFF2-40B4-BE49-F238E27FC236}">
                <a16:creationId xmlns:a16="http://schemas.microsoft.com/office/drawing/2014/main" id="{D48277C1-BEDE-4511-9F79-35520883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56708" y="5227846"/>
            <a:ext cx="328473" cy="565621"/>
          </a:xfrm>
          <a:prstGeom prst="rect">
            <a:avLst/>
          </a:prstGeom>
          <a:noFill/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9E1EBF7C-B866-4C43-823C-A7DC96E22BE8}"/>
              </a:ext>
            </a:extLst>
          </p:cNvPr>
          <p:cNvSpPr txBox="1"/>
          <p:nvPr/>
        </p:nvSpPr>
        <p:spPr>
          <a:xfrm>
            <a:off x="5461159" y="5198730"/>
            <a:ext cx="3714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2 /Jour </a:t>
            </a:r>
          </a:p>
          <a:p>
            <a:pPr algn="just"/>
            <a:r>
              <a:rPr lang="fr-FR" sz="1100" dirty="0">
                <a:latin typeface="+mj-lt"/>
              </a:rPr>
              <a:t>Limiter les laitages gras et sucrés type crème dessert, </a:t>
            </a:r>
          </a:p>
          <a:p>
            <a:pPr algn="just"/>
            <a:r>
              <a:rPr lang="fr-FR" sz="1100" dirty="0">
                <a:latin typeface="+mj-lt"/>
              </a:rPr>
              <a:t>fromage : 2-3x/semaine.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A507AF5-9C11-4CA2-AD74-B596A2F966D6}"/>
              </a:ext>
            </a:extLst>
          </p:cNvPr>
          <p:cNvSpPr txBox="1"/>
          <p:nvPr/>
        </p:nvSpPr>
        <p:spPr>
          <a:xfrm>
            <a:off x="9465485" y="1808387"/>
            <a:ext cx="150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Energie (glucides)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30A240-A60F-4F3C-97FD-DA6E89710AD5}"/>
              </a:ext>
            </a:extLst>
          </p:cNvPr>
          <p:cNvSpPr txBox="1"/>
          <p:nvPr/>
        </p:nvSpPr>
        <p:spPr>
          <a:xfrm>
            <a:off x="9465485" y="2452778"/>
            <a:ext cx="251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+mj-lt"/>
              </a:rPr>
              <a:t>Protéines</a:t>
            </a:r>
          </a:p>
          <a:p>
            <a:r>
              <a:rPr lang="fr-FR" sz="1200" dirty="0">
                <a:solidFill>
                  <a:srgbClr val="FF0000"/>
                </a:solidFill>
                <a:latin typeface="+mj-lt"/>
              </a:rPr>
              <a:t>Maintien et récupération de la  masse musculaire</a:t>
            </a:r>
          </a:p>
          <a:p>
            <a:r>
              <a:rPr lang="fr-FR" sz="1200" dirty="0">
                <a:solidFill>
                  <a:srgbClr val="FF0000"/>
                </a:solidFill>
                <a:latin typeface="+mj-lt"/>
              </a:rPr>
              <a:t>Fonction immunitaire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2633EA66-D144-419C-8A48-B94E5ADB7B44}"/>
              </a:ext>
            </a:extLst>
          </p:cNvPr>
          <p:cNvSpPr txBox="1"/>
          <p:nvPr/>
        </p:nvSpPr>
        <p:spPr>
          <a:xfrm>
            <a:off x="1258229" y="2097180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pâtes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7295BF3-981E-43B1-94E7-45804B2B6879}"/>
              </a:ext>
            </a:extLst>
          </p:cNvPr>
          <p:cNvSpPr txBox="1"/>
          <p:nvPr/>
        </p:nvSpPr>
        <p:spPr>
          <a:xfrm>
            <a:off x="1933055" y="2097181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boulgour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28BAD06A-0F8C-4755-930A-598D4033E37D}"/>
              </a:ext>
            </a:extLst>
          </p:cNvPr>
          <p:cNvSpPr txBox="1"/>
          <p:nvPr/>
        </p:nvSpPr>
        <p:spPr>
          <a:xfrm>
            <a:off x="2607881" y="2108094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riz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70FF00C-3F32-4BE2-8E0E-F27D1C4A9CC5}"/>
              </a:ext>
            </a:extLst>
          </p:cNvPr>
          <p:cNvSpPr txBox="1"/>
          <p:nvPr/>
        </p:nvSpPr>
        <p:spPr>
          <a:xfrm>
            <a:off x="3237273" y="2119806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semoule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D300A8D-9ACC-446F-98D1-2726ADBDA96D}"/>
              </a:ext>
            </a:extLst>
          </p:cNvPr>
          <p:cNvSpPr txBox="1"/>
          <p:nvPr/>
        </p:nvSpPr>
        <p:spPr>
          <a:xfrm>
            <a:off x="3971257" y="2045770"/>
            <a:ext cx="76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Pomme de terre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9308C4EE-DA76-4C78-8946-C77EF387CD94}"/>
              </a:ext>
            </a:extLst>
          </p:cNvPr>
          <p:cNvSpPr txBox="1"/>
          <p:nvPr/>
        </p:nvSpPr>
        <p:spPr>
          <a:xfrm>
            <a:off x="4624413" y="2135049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Pain…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7BD6DBC-3537-4C3E-A4F9-E2CCCE9F2C13}"/>
              </a:ext>
            </a:extLst>
          </p:cNvPr>
          <p:cNvSpPr txBox="1"/>
          <p:nvPr/>
        </p:nvSpPr>
        <p:spPr>
          <a:xfrm>
            <a:off x="1259900" y="2895329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poisson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DBC693E8-4008-4F70-B9E2-910CB95374C0}"/>
              </a:ext>
            </a:extLst>
          </p:cNvPr>
          <p:cNvSpPr txBox="1"/>
          <p:nvPr/>
        </p:nvSpPr>
        <p:spPr>
          <a:xfrm>
            <a:off x="2157554" y="2896538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volaille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ED6ADE67-AD6A-43FE-BA32-312340DF886D}"/>
              </a:ext>
            </a:extLst>
          </p:cNvPr>
          <p:cNvSpPr txBox="1"/>
          <p:nvPr/>
        </p:nvSpPr>
        <p:spPr>
          <a:xfrm>
            <a:off x="3003504" y="2896488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jambon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C6D10A4-FF39-4CA6-9DC2-A32DEC831112}"/>
              </a:ext>
            </a:extLst>
          </p:cNvPr>
          <p:cNvSpPr txBox="1"/>
          <p:nvPr/>
        </p:nvSpPr>
        <p:spPr>
          <a:xfrm>
            <a:off x="3799509" y="2907198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veau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1695413B-FFB8-4273-B24A-F4D75BA2BDB2}"/>
              </a:ext>
            </a:extLst>
          </p:cNvPr>
          <p:cNvSpPr txBox="1"/>
          <p:nvPr/>
        </p:nvSpPr>
        <p:spPr>
          <a:xfrm>
            <a:off x="4662457" y="2934319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Œufs….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25A53F57-5488-4ED4-BE5F-447419F6D82A}"/>
              </a:ext>
            </a:extLst>
          </p:cNvPr>
          <p:cNvSpPr txBox="1"/>
          <p:nvPr/>
        </p:nvSpPr>
        <p:spPr>
          <a:xfrm>
            <a:off x="-48473" y="2123912"/>
            <a:ext cx="11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rgbClr val="CA9E64"/>
                </a:solidFill>
                <a:latin typeface="+mj-lt"/>
              </a:rPr>
              <a:t>féculents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F1048E89-96D4-43F8-965F-38B18B43F6D6}"/>
              </a:ext>
            </a:extLst>
          </p:cNvPr>
          <p:cNvSpPr txBox="1"/>
          <p:nvPr/>
        </p:nvSpPr>
        <p:spPr>
          <a:xfrm>
            <a:off x="14156" y="2909443"/>
            <a:ext cx="11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rgbClr val="E42037"/>
                </a:solidFill>
                <a:latin typeface="+mj-lt"/>
              </a:rPr>
              <a:t>protéines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E767BC2C-B8D7-46F0-BDD1-79DFA75ACDDC}"/>
              </a:ext>
            </a:extLst>
          </p:cNvPr>
          <p:cNvSpPr txBox="1"/>
          <p:nvPr/>
        </p:nvSpPr>
        <p:spPr>
          <a:xfrm>
            <a:off x="-80439" y="4715118"/>
            <a:ext cx="11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rgbClr val="2FA654"/>
                </a:solidFill>
                <a:latin typeface="+mj-lt"/>
              </a:rPr>
              <a:t>légumes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B58F0FD-C7AA-451D-96AF-C1C1B486C579}"/>
              </a:ext>
            </a:extLst>
          </p:cNvPr>
          <p:cNvSpPr txBox="1"/>
          <p:nvPr/>
        </p:nvSpPr>
        <p:spPr>
          <a:xfrm>
            <a:off x="-141052" y="5566779"/>
            <a:ext cx="120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rgbClr val="A5D7F1"/>
                </a:solidFill>
                <a:latin typeface="+mj-lt"/>
              </a:rPr>
              <a:t>produits laitiers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4ACF011E-93B9-4B43-A726-8BFE30BF2205}"/>
              </a:ext>
            </a:extLst>
          </p:cNvPr>
          <p:cNvSpPr txBox="1"/>
          <p:nvPr/>
        </p:nvSpPr>
        <p:spPr>
          <a:xfrm>
            <a:off x="1099604" y="4677819"/>
            <a:ext cx="3268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Cuits, crus, soupe – à privilégier frais et de saison</a:t>
            </a:r>
          </a:p>
        </p:txBody>
      </p:sp>
      <p:pic>
        <p:nvPicPr>
          <p:cNvPr id="126" name="Image 125" descr="Une image contenant tasse, table, café, boisson&#10;&#10;Description générée automatiquement">
            <a:extLst>
              <a:ext uri="{FF2B5EF4-FFF2-40B4-BE49-F238E27FC236}">
                <a16:creationId xmlns:a16="http://schemas.microsoft.com/office/drawing/2014/main" id="{5A931758-1DDE-49DA-8713-DB095BF7DC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73421" y="5238033"/>
            <a:ext cx="496152" cy="496152"/>
          </a:xfrm>
          <a:prstGeom prst="rect">
            <a:avLst/>
          </a:prstGeom>
        </p:spPr>
      </p:pic>
      <p:pic>
        <p:nvPicPr>
          <p:cNvPr id="127" name="Image 126" descr="fromage blanc 20%.jpg">
            <a:extLst>
              <a:ext uri="{FF2B5EF4-FFF2-40B4-BE49-F238E27FC236}">
                <a16:creationId xmlns:a16="http://schemas.microsoft.com/office/drawing/2014/main" id="{8BB3276B-E84E-47B1-8ECD-E03F80281B4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20102" b="9194"/>
          <a:stretch/>
        </p:blipFill>
        <p:spPr>
          <a:xfrm>
            <a:off x="2848229" y="5216648"/>
            <a:ext cx="627134" cy="495444"/>
          </a:xfrm>
          <a:prstGeom prst="rect">
            <a:avLst/>
          </a:prstGeom>
        </p:spPr>
      </p:pic>
      <p:sp>
        <p:nvSpPr>
          <p:cNvPr id="128" name="ZoneTexte 127">
            <a:extLst>
              <a:ext uri="{FF2B5EF4-FFF2-40B4-BE49-F238E27FC236}">
                <a16:creationId xmlns:a16="http://schemas.microsoft.com/office/drawing/2014/main" id="{DD05E087-7695-42A1-A71D-3CDA5A035E81}"/>
              </a:ext>
            </a:extLst>
          </p:cNvPr>
          <p:cNvSpPr txBox="1"/>
          <p:nvPr/>
        </p:nvSpPr>
        <p:spPr>
          <a:xfrm>
            <a:off x="1944365" y="5684442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+mj-lt"/>
              </a:rPr>
              <a:t>skyr</a:t>
            </a:r>
            <a:endParaRPr lang="fr-FR" sz="1200" dirty="0">
              <a:latin typeface="+mj-lt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E2165B9-DEF2-472D-B0C3-90F201CE4A1C}"/>
              </a:ext>
            </a:extLst>
          </p:cNvPr>
          <p:cNvSpPr txBox="1"/>
          <p:nvPr/>
        </p:nvSpPr>
        <p:spPr>
          <a:xfrm>
            <a:off x="3519444" y="5732675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Lait</a:t>
            </a:r>
          </a:p>
        </p:txBody>
      </p:sp>
      <p:pic>
        <p:nvPicPr>
          <p:cNvPr id="130" name="Image 129" descr="fromage.jpeg">
            <a:extLst>
              <a:ext uri="{FF2B5EF4-FFF2-40B4-BE49-F238E27FC236}">
                <a16:creationId xmlns:a16="http://schemas.microsoft.com/office/drawing/2014/main" id="{EB2BD97B-B286-4D95-8EAF-7026F7EF415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11910" r="4774" b="6898"/>
          <a:stretch/>
        </p:blipFill>
        <p:spPr>
          <a:xfrm>
            <a:off x="4423871" y="5295278"/>
            <a:ext cx="610811" cy="370460"/>
          </a:xfrm>
          <a:prstGeom prst="rect">
            <a:avLst/>
          </a:prstGeom>
        </p:spPr>
      </p:pic>
      <p:sp>
        <p:nvSpPr>
          <p:cNvPr id="131" name="ZoneTexte 130">
            <a:extLst>
              <a:ext uri="{FF2B5EF4-FFF2-40B4-BE49-F238E27FC236}">
                <a16:creationId xmlns:a16="http://schemas.microsoft.com/office/drawing/2014/main" id="{00F4E897-7A76-4032-88F5-8ACF342A0C21}"/>
              </a:ext>
            </a:extLst>
          </p:cNvPr>
          <p:cNvSpPr txBox="1"/>
          <p:nvPr/>
        </p:nvSpPr>
        <p:spPr>
          <a:xfrm>
            <a:off x="4306338" y="5726317"/>
            <a:ext cx="872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Fromage….</a:t>
            </a: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DF188EAC-1760-4E87-90E2-B93D09A79FB5}"/>
              </a:ext>
            </a:extLst>
          </p:cNvPr>
          <p:cNvGrpSpPr/>
          <p:nvPr/>
        </p:nvGrpSpPr>
        <p:grpSpPr>
          <a:xfrm>
            <a:off x="158446" y="3217220"/>
            <a:ext cx="692478" cy="726534"/>
            <a:chOff x="151718" y="3102809"/>
            <a:chExt cx="726331" cy="769572"/>
          </a:xfrm>
        </p:grpSpPr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CCEE8637-AD14-4775-AEC7-B211B72DA0D4}"/>
                </a:ext>
              </a:extLst>
            </p:cNvPr>
            <p:cNvSpPr/>
            <p:nvPr/>
          </p:nvSpPr>
          <p:spPr>
            <a:xfrm>
              <a:off x="151718" y="3102809"/>
              <a:ext cx="726331" cy="7695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02F21FE5-BDD2-4DDB-AC44-47D754F46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4" t="34644" r="13973" b="34860"/>
            <a:stretch/>
          </p:blipFill>
          <p:spPr>
            <a:xfrm rot="7788512">
              <a:off x="145359" y="3375365"/>
              <a:ext cx="716700" cy="230967"/>
            </a:xfrm>
            <a:prstGeom prst="rect">
              <a:avLst/>
            </a:prstGeom>
          </p:spPr>
        </p:pic>
      </p:grpSp>
      <p:sp>
        <p:nvSpPr>
          <p:cNvPr id="135" name="ZoneTexte 134">
            <a:extLst>
              <a:ext uri="{FF2B5EF4-FFF2-40B4-BE49-F238E27FC236}">
                <a16:creationId xmlns:a16="http://schemas.microsoft.com/office/drawing/2014/main" id="{7786F742-3750-4305-A562-005B6D16BA03}"/>
              </a:ext>
            </a:extLst>
          </p:cNvPr>
          <p:cNvSpPr txBox="1"/>
          <p:nvPr/>
        </p:nvSpPr>
        <p:spPr>
          <a:xfrm>
            <a:off x="-18787" y="3856045"/>
            <a:ext cx="114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légumineuses</a:t>
            </a:r>
          </a:p>
        </p:txBody>
      </p:sp>
      <p:pic>
        <p:nvPicPr>
          <p:cNvPr id="136" name="Image 135" descr="haricot rouge.jpg">
            <a:extLst>
              <a:ext uri="{FF2B5EF4-FFF2-40B4-BE49-F238E27FC236}">
                <a16:creationId xmlns:a16="http://schemas.microsoft.com/office/drawing/2014/main" id="{7D4FA66D-0E50-4536-8EEA-E8F8B56744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39" y="3259165"/>
            <a:ext cx="544944" cy="450871"/>
          </a:xfrm>
          <a:prstGeom prst="rect">
            <a:avLst/>
          </a:prstGeom>
        </p:spPr>
      </p:pic>
      <p:pic>
        <p:nvPicPr>
          <p:cNvPr id="137" name="Image 136" descr="lentilles.jpg">
            <a:extLst>
              <a:ext uri="{FF2B5EF4-FFF2-40B4-BE49-F238E27FC236}">
                <a16:creationId xmlns:a16="http://schemas.microsoft.com/office/drawing/2014/main" id="{B15C6E4E-83A0-43FE-A7F5-5E8E279F58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5" y="3256069"/>
            <a:ext cx="596749" cy="493997"/>
          </a:xfrm>
          <a:prstGeom prst="rect">
            <a:avLst/>
          </a:prstGeom>
        </p:spPr>
      </p:pic>
      <p:pic>
        <p:nvPicPr>
          <p:cNvPr id="138" name="Image 137" descr="poids chiches.jpg">
            <a:extLst>
              <a:ext uri="{FF2B5EF4-FFF2-40B4-BE49-F238E27FC236}">
                <a16:creationId xmlns:a16="http://schemas.microsoft.com/office/drawing/2014/main" id="{378C281D-84F0-4B2D-BCAA-4118B0245EC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71" y="3224277"/>
            <a:ext cx="663632" cy="489631"/>
          </a:xfrm>
          <a:prstGeom prst="rect">
            <a:avLst/>
          </a:prstGeom>
        </p:spPr>
      </p:pic>
      <p:pic>
        <p:nvPicPr>
          <p:cNvPr id="139" name="Image 138" descr="Une image contenant légume, pois, cosse comestible&#10;&#10;Description générée automatiquement">
            <a:extLst>
              <a:ext uri="{FF2B5EF4-FFF2-40B4-BE49-F238E27FC236}">
                <a16:creationId xmlns:a16="http://schemas.microsoft.com/office/drawing/2014/main" id="{4860ABAE-AE96-42A1-8D44-27080A3601D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22244" r="3031" b="23168"/>
          <a:stretch/>
        </p:blipFill>
        <p:spPr>
          <a:xfrm>
            <a:off x="3843967" y="3261542"/>
            <a:ext cx="972874" cy="548510"/>
          </a:xfrm>
          <a:prstGeom prst="rect">
            <a:avLst/>
          </a:prstGeom>
        </p:spPr>
      </p:pic>
      <p:sp>
        <p:nvSpPr>
          <p:cNvPr id="140" name="ZoneTexte 139">
            <a:extLst>
              <a:ext uri="{FF2B5EF4-FFF2-40B4-BE49-F238E27FC236}">
                <a16:creationId xmlns:a16="http://schemas.microsoft.com/office/drawing/2014/main" id="{9C7C7B3E-212F-4FB3-96CC-9AE2BAF1FC79}"/>
              </a:ext>
            </a:extLst>
          </p:cNvPr>
          <p:cNvSpPr txBox="1"/>
          <p:nvPr/>
        </p:nvSpPr>
        <p:spPr>
          <a:xfrm>
            <a:off x="1273298" y="3720230"/>
            <a:ext cx="76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haricots rouges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370EFCD6-0FFC-4483-8003-04A22879F830}"/>
              </a:ext>
            </a:extLst>
          </p:cNvPr>
          <p:cNvSpPr txBox="1"/>
          <p:nvPr/>
        </p:nvSpPr>
        <p:spPr>
          <a:xfrm>
            <a:off x="2127161" y="3739878"/>
            <a:ext cx="76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lentilles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4FC452D5-3302-4C7D-A3A3-460CAF9A1B00}"/>
              </a:ext>
            </a:extLst>
          </p:cNvPr>
          <p:cNvSpPr txBox="1"/>
          <p:nvPr/>
        </p:nvSpPr>
        <p:spPr>
          <a:xfrm>
            <a:off x="2897519" y="3744609"/>
            <a:ext cx="97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pois chiches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FDD6C919-A3FC-4445-B510-0A115391B1CC}"/>
              </a:ext>
            </a:extLst>
          </p:cNvPr>
          <p:cNvSpPr txBox="1"/>
          <p:nvPr/>
        </p:nvSpPr>
        <p:spPr>
          <a:xfrm>
            <a:off x="3938157" y="3764208"/>
            <a:ext cx="97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petits pois…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3DD42C50-D087-46C8-B44F-7F0CCAC4ED6B}"/>
              </a:ext>
            </a:extLst>
          </p:cNvPr>
          <p:cNvSpPr txBox="1"/>
          <p:nvPr/>
        </p:nvSpPr>
        <p:spPr>
          <a:xfrm>
            <a:off x="5479746" y="3402259"/>
            <a:ext cx="3714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3-4 fois/semaine </a:t>
            </a:r>
          </a:p>
          <a:p>
            <a:pPr algn="just"/>
            <a:r>
              <a:rPr lang="fr-FR" sz="1100" dirty="0">
                <a:latin typeface="+mj-lt"/>
              </a:rPr>
              <a:t>Pour remplacer les féculents</a:t>
            </a:r>
          </a:p>
          <a:p>
            <a:pPr algn="just"/>
            <a:r>
              <a:rPr lang="fr-FR" sz="1100" dirty="0">
                <a:latin typeface="+mj-lt"/>
              </a:rPr>
              <a:t>Source de protéines végétales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45996CB1-F49C-4898-BE6C-84B143347648}"/>
              </a:ext>
            </a:extLst>
          </p:cNvPr>
          <p:cNvSpPr txBox="1"/>
          <p:nvPr/>
        </p:nvSpPr>
        <p:spPr>
          <a:xfrm>
            <a:off x="9457871" y="3412470"/>
            <a:ext cx="194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Energie (glucides)</a:t>
            </a:r>
          </a:p>
          <a:p>
            <a:pPr algn="just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Protéines végétales</a:t>
            </a:r>
          </a:p>
          <a:p>
            <a:pPr algn="just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Vitamines et minéraux</a:t>
            </a:r>
          </a:p>
          <a:p>
            <a:pPr algn="just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Fibres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A8BC84C-C03F-42C0-BC4E-D4EF7FF15C57}"/>
              </a:ext>
            </a:extLst>
          </p:cNvPr>
          <p:cNvSpPr/>
          <p:nvPr/>
        </p:nvSpPr>
        <p:spPr>
          <a:xfrm>
            <a:off x="-3262" y="5999774"/>
            <a:ext cx="12152475" cy="81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C0341349-A9A9-4B45-A998-A903E3E2E039}"/>
              </a:ext>
            </a:extLst>
          </p:cNvPr>
          <p:cNvSpPr txBox="1"/>
          <p:nvPr/>
        </p:nvSpPr>
        <p:spPr>
          <a:xfrm>
            <a:off x="9487847" y="4290372"/>
            <a:ext cx="221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6D9018"/>
                </a:solidFill>
                <a:latin typeface="+mj-lt"/>
              </a:rPr>
              <a:t>Vitamines et minéraux</a:t>
            </a:r>
          </a:p>
          <a:p>
            <a:pPr algn="just"/>
            <a:r>
              <a:rPr lang="fr-FR" sz="1200" dirty="0">
                <a:solidFill>
                  <a:srgbClr val="6D9018"/>
                </a:solidFill>
                <a:latin typeface="+mj-lt"/>
              </a:rPr>
              <a:t>Fibres</a:t>
            </a:r>
          </a:p>
          <a:p>
            <a:pPr algn="just"/>
            <a:r>
              <a:rPr lang="fr-FR" sz="1200" dirty="0">
                <a:solidFill>
                  <a:srgbClr val="6D9018"/>
                </a:solidFill>
                <a:latin typeface="+mj-lt"/>
              </a:rPr>
              <a:t>Fonction immunitaire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E80837FE-89AF-49B7-8E0F-A93DE40A54F8}"/>
              </a:ext>
            </a:extLst>
          </p:cNvPr>
          <p:cNvSpPr txBox="1"/>
          <p:nvPr/>
        </p:nvSpPr>
        <p:spPr>
          <a:xfrm>
            <a:off x="9457871" y="5209018"/>
            <a:ext cx="221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accent5"/>
                </a:solidFill>
                <a:latin typeface="+mj-lt"/>
              </a:rPr>
              <a:t>Récupération musculaire</a:t>
            </a:r>
          </a:p>
          <a:p>
            <a:pPr algn="just"/>
            <a:r>
              <a:rPr lang="fr-FR" sz="1200" dirty="0">
                <a:solidFill>
                  <a:schemeClr val="accent5"/>
                </a:solidFill>
                <a:latin typeface="+mj-lt"/>
              </a:rPr>
              <a:t>Solidité osseuse</a:t>
            </a:r>
          </a:p>
          <a:p>
            <a:pPr algn="just"/>
            <a:r>
              <a:rPr lang="fr-FR" sz="1200" dirty="0">
                <a:solidFill>
                  <a:schemeClr val="accent5"/>
                </a:solidFill>
                <a:latin typeface="+mj-lt"/>
              </a:rPr>
              <a:t>Riche en calcium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29868CED-1B11-48F6-8ED5-19D1763FF566}"/>
              </a:ext>
            </a:extLst>
          </p:cNvPr>
          <p:cNvSpPr txBox="1"/>
          <p:nvPr/>
        </p:nvSpPr>
        <p:spPr>
          <a:xfrm>
            <a:off x="9457871" y="6055142"/>
            <a:ext cx="24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94BC4C"/>
                </a:solidFill>
                <a:latin typeface="+mj-lt"/>
              </a:rPr>
              <a:t>Vitamines et minéraux</a:t>
            </a:r>
          </a:p>
          <a:p>
            <a:pPr algn="just"/>
            <a:r>
              <a:rPr lang="fr-FR" sz="1200" dirty="0">
                <a:solidFill>
                  <a:srgbClr val="94BC4C"/>
                </a:solidFill>
                <a:latin typeface="+mj-lt"/>
              </a:rPr>
              <a:t>Fibres</a:t>
            </a:r>
          </a:p>
          <a:p>
            <a:pPr algn="just"/>
            <a:r>
              <a:rPr lang="fr-FR" sz="1200" dirty="0">
                <a:solidFill>
                  <a:srgbClr val="94BC4C"/>
                </a:solidFill>
                <a:latin typeface="+mj-lt"/>
              </a:rPr>
              <a:t>Energie (glucides)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ABB3AC5-6A32-4D2D-B895-DB9B15322488}"/>
              </a:ext>
            </a:extLst>
          </p:cNvPr>
          <p:cNvSpPr/>
          <p:nvPr/>
        </p:nvSpPr>
        <p:spPr>
          <a:xfrm>
            <a:off x="5509722" y="6014303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+mj-lt"/>
              </a:rPr>
              <a:t>2-3/j</a:t>
            </a:r>
          </a:p>
          <a:p>
            <a:pPr algn="just"/>
            <a:r>
              <a:rPr lang="fr-FR" sz="1100" dirty="0">
                <a:latin typeface="+mj-lt"/>
              </a:rPr>
              <a:t>Varier les sources et les couleurs</a:t>
            </a:r>
          </a:p>
          <a:p>
            <a:pPr algn="just"/>
            <a:r>
              <a:rPr lang="fr-FR" sz="1100" dirty="0">
                <a:latin typeface="+mj-lt"/>
              </a:rPr>
              <a:t>Consommez des fruits frais et limiter les jus de fruits</a:t>
            </a:r>
          </a:p>
          <a:p>
            <a:pPr algn="just"/>
            <a:r>
              <a:rPr lang="fr-FR" sz="1100" dirty="0">
                <a:latin typeface="+mj-lt"/>
              </a:rPr>
              <a:t>Consommer de saison, local et de préférence bio</a:t>
            </a:r>
          </a:p>
        </p:txBody>
      </p:sp>
      <p:pic>
        <p:nvPicPr>
          <p:cNvPr id="151" name="Picture 237" descr="C:\Users\Julien\Desktop\Pictos Nutrition\logo fruits grand format.jpg">
            <a:extLst>
              <a:ext uri="{FF2B5EF4-FFF2-40B4-BE49-F238E27FC236}">
                <a16:creationId xmlns:a16="http://schemas.microsoft.com/office/drawing/2014/main" id="{2B134CB7-810C-4B47-9FE7-A8E0336A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3980"/>
          <a:stretch>
            <a:fillRect/>
          </a:stretch>
        </p:blipFill>
        <p:spPr bwMode="auto">
          <a:xfrm>
            <a:off x="131368" y="6006904"/>
            <a:ext cx="638398" cy="648134"/>
          </a:xfrm>
          <a:prstGeom prst="rect">
            <a:avLst/>
          </a:prstGeom>
          <a:noFill/>
        </p:spPr>
      </p:pic>
      <p:pic>
        <p:nvPicPr>
          <p:cNvPr id="152" name="Picture 21">
            <a:extLst>
              <a:ext uri="{FF2B5EF4-FFF2-40B4-BE49-F238E27FC236}">
                <a16:creationId xmlns:a16="http://schemas.microsoft.com/office/drawing/2014/main" id="{ECE65E04-1060-4400-93A2-A1A943EC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720076" y="6076834"/>
            <a:ext cx="508865" cy="544978"/>
          </a:xfrm>
          <a:prstGeom prst="rect">
            <a:avLst/>
          </a:prstGeom>
          <a:noFill/>
        </p:spPr>
      </p:pic>
      <p:pic>
        <p:nvPicPr>
          <p:cNvPr id="153" name="Picture 219">
            <a:extLst>
              <a:ext uri="{FF2B5EF4-FFF2-40B4-BE49-F238E27FC236}">
                <a16:creationId xmlns:a16="http://schemas.microsoft.com/office/drawing/2014/main" id="{8D4C98DA-EBE7-4846-BF0C-84DA2E45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515401">
            <a:off x="2390412" y="6096689"/>
            <a:ext cx="299398" cy="446682"/>
          </a:xfrm>
          <a:prstGeom prst="rect">
            <a:avLst/>
          </a:prstGeom>
          <a:noFill/>
        </p:spPr>
      </p:pic>
      <p:pic>
        <p:nvPicPr>
          <p:cNvPr id="154" name="Picture 16">
            <a:extLst>
              <a:ext uri="{FF2B5EF4-FFF2-40B4-BE49-F238E27FC236}">
                <a16:creationId xmlns:a16="http://schemas.microsoft.com/office/drawing/2014/main" id="{886BF765-282A-469B-958C-7E6EC630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434856" y="6162218"/>
            <a:ext cx="553190" cy="3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177">
            <a:extLst>
              <a:ext uri="{FF2B5EF4-FFF2-40B4-BE49-F238E27FC236}">
                <a16:creationId xmlns:a16="http://schemas.microsoft.com/office/drawing/2014/main" id="{150EE3FF-F9DE-490C-A465-5E3D0E52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363019" y="6125661"/>
            <a:ext cx="715344" cy="496152"/>
          </a:xfrm>
          <a:prstGeom prst="rect">
            <a:avLst/>
          </a:prstGeom>
          <a:noFill/>
        </p:spPr>
      </p:pic>
      <p:sp>
        <p:nvSpPr>
          <p:cNvPr id="156" name="ZoneTexte 155">
            <a:extLst>
              <a:ext uri="{FF2B5EF4-FFF2-40B4-BE49-F238E27FC236}">
                <a16:creationId xmlns:a16="http://schemas.microsoft.com/office/drawing/2014/main" id="{D06CBA22-DBA5-4C4C-8511-447AEEED8E61}"/>
              </a:ext>
            </a:extLst>
          </p:cNvPr>
          <p:cNvSpPr txBox="1"/>
          <p:nvPr/>
        </p:nvSpPr>
        <p:spPr>
          <a:xfrm>
            <a:off x="1257896" y="6506745"/>
            <a:ext cx="3268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Crus, compote, cuit – privilégier frais et de saison</a:t>
            </a:r>
          </a:p>
        </p:txBody>
      </p:sp>
      <p:pic>
        <p:nvPicPr>
          <p:cNvPr id="157" name="Image 156" descr="fruits rouges.jpeg">
            <a:extLst>
              <a:ext uri="{FF2B5EF4-FFF2-40B4-BE49-F238E27FC236}">
                <a16:creationId xmlns:a16="http://schemas.microsoft.com/office/drawing/2014/main" id="{CF7F0C52-A3A0-4CB9-8C0E-9AB6B2D494A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5909" r="2854" b="8306"/>
          <a:stretch/>
        </p:blipFill>
        <p:spPr>
          <a:xfrm>
            <a:off x="2922883" y="6123304"/>
            <a:ext cx="552079" cy="339865"/>
          </a:xfrm>
          <a:prstGeom prst="rect">
            <a:avLst/>
          </a:prstGeom>
        </p:spPr>
      </p:pic>
      <p:pic>
        <p:nvPicPr>
          <p:cNvPr id="158" name="Picture 2" descr="Afficher l'image d'origine">
            <a:extLst>
              <a:ext uri="{FF2B5EF4-FFF2-40B4-BE49-F238E27FC236}">
                <a16:creationId xmlns:a16="http://schemas.microsoft.com/office/drawing/2014/main" id="{3174C000-8AA8-4E2E-A458-6D212F3A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/>
          <a:srcRect t="11307" b="13472"/>
          <a:stretch>
            <a:fillRect/>
          </a:stretch>
        </p:blipFill>
        <p:spPr bwMode="auto">
          <a:xfrm>
            <a:off x="1378988" y="1766990"/>
            <a:ext cx="573656" cy="323631"/>
          </a:xfrm>
          <a:prstGeom prst="rect">
            <a:avLst/>
          </a:prstGeom>
          <a:noFill/>
        </p:spPr>
      </p:pic>
      <p:pic>
        <p:nvPicPr>
          <p:cNvPr id="159" name="Image 158" descr="Une image contenant alimentation, fruit&#10;&#10;Description générée avec un niveau de confiance très élevé">
            <a:extLst>
              <a:ext uri="{FF2B5EF4-FFF2-40B4-BE49-F238E27FC236}">
                <a16:creationId xmlns:a16="http://schemas.microsoft.com/office/drawing/2014/main" id="{6C4DE5A3-633C-4D7E-A3EB-4BF9753C749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22451" y="1760491"/>
            <a:ext cx="548393" cy="364568"/>
          </a:xfrm>
          <a:prstGeom prst="rect">
            <a:avLst/>
          </a:prstGeom>
        </p:spPr>
      </p:pic>
      <p:pic>
        <p:nvPicPr>
          <p:cNvPr id="160" name="Image 159" descr="Pain.jpg">
            <a:extLst>
              <a:ext uri="{FF2B5EF4-FFF2-40B4-BE49-F238E27FC236}">
                <a16:creationId xmlns:a16="http://schemas.microsoft.com/office/drawing/2014/main" id="{93CD1369-08D9-48C7-BD78-002B6DB35B4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692037" y="1787994"/>
            <a:ext cx="591121" cy="348339"/>
          </a:xfrm>
          <a:prstGeom prst="rect">
            <a:avLst/>
          </a:prstGeom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id="{C73BEC95-6685-4828-8CC9-CB12E0EFF15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39467" y="4282558"/>
            <a:ext cx="508739" cy="323055"/>
          </a:xfrm>
          <a:prstGeom prst="rect">
            <a:avLst/>
          </a:prstGeom>
        </p:spPr>
      </p:pic>
      <p:pic>
        <p:nvPicPr>
          <p:cNvPr id="162" name="Image 161" descr="Une image contenant table, assiette, alimentation, bol&#10;&#10;Description générée automatiquement">
            <a:extLst>
              <a:ext uri="{FF2B5EF4-FFF2-40B4-BE49-F238E27FC236}">
                <a16:creationId xmlns:a16="http://schemas.microsoft.com/office/drawing/2014/main" id="{64E4E423-3D8B-43A9-8E15-FA9F605D15A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22940" y="4216697"/>
            <a:ext cx="674759" cy="450739"/>
          </a:xfrm>
          <a:prstGeom prst="rect">
            <a:avLst/>
          </a:prstGeom>
        </p:spPr>
      </p:pic>
      <p:sp>
        <p:nvSpPr>
          <p:cNvPr id="163" name="ZoneTexte 162">
            <a:extLst>
              <a:ext uri="{FF2B5EF4-FFF2-40B4-BE49-F238E27FC236}">
                <a16:creationId xmlns:a16="http://schemas.microsoft.com/office/drawing/2014/main" id="{6ADC1594-E070-4831-92B4-22627C096E7E}"/>
              </a:ext>
            </a:extLst>
          </p:cNvPr>
          <p:cNvSpPr txBox="1"/>
          <p:nvPr/>
        </p:nvSpPr>
        <p:spPr>
          <a:xfrm>
            <a:off x="1051312" y="5692776"/>
            <a:ext cx="110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Yaourt (nature, fruits)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EDD7AD71-A81E-4B17-8738-860396C2CB66}"/>
              </a:ext>
            </a:extLst>
          </p:cNvPr>
          <p:cNvSpPr txBox="1"/>
          <p:nvPr/>
        </p:nvSpPr>
        <p:spPr>
          <a:xfrm>
            <a:off x="2668265" y="5692776"/>
            <a:ext cx="76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Fromage blanc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FE2DEA06-E95D-410A-A03C-33A066459EB7}"/>
              </a:ext>
            </a:extLst>
          </p:cNvPr>
          <p:cNvSpPr txBox="1"/>
          <p:nvPr/>
        </p:nvSpPr>
        <p:spPr>
          <a:xfrm>
            <a:off x="-94834" y="6589071"/>
            <a:ext cx="11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>
                <a:solidFill>
                  <a:srgbClr val="94BC4C"/>
                </a:solidFill>
                <a:latin typeface="+mj-lt"/>
              </a:rPr>
              <a:t>fruits</a:t>
            </a:r>
          </a:p>
        </p:txBody>
      </p:sp>
    </p:spTree>
    <p:extLst>
      <p:ext uri="{BB962C8B-B14F-4D97-AF65-F5344CB8AC3E}">
        <p14:creationId xmlns:p14="http://schemas.microsoft.com/office/powerpoint/2010/main" val="118124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Les glucides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pic>
        <p:nvPicPr>
          <p:cNvPr id="23" name="Image 2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D424B837-AA68-420E-A0E2-B8683BF8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10" y="2412383"/>
            <a:ext cx="6631935" cy="3771659"/>
          </a:xfrm>
          <a:prstGeom prst="rect">
            <a:avLst/>
          </a:prstGeom>
        </p:spPr>
      </p:pic>
      <p:sp>
        <p:nvSpPr>
          <p:cNvPr id="35" name="Titre 2">
            <a:extLst>
              <a:ext uri="{FF2B5EF4-FFF2-40B4-BE49-F238E27FC236}">
                <a16:creationId xmlns:a16="http://schemas.microsoft.com/office/drawing/2014/main" id="{3621AE5D-7066-4A72-96D3-F8BE8C4731B4}"/>
              </a:ext>
            </a:extLst>
          </p:cNvPr>
          <p:cNvSpPr txBox="1">
            <a:spLocks/>
          </p:cNvSpPr>
          <p:nvPr/>
        </p:nvSpPr>
        <p:spPr>
          <a:xfrm>
            <a:off x="885843" y="1519793"/>
            <a:ext cx="1057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D1A83C"/>
                </a:solidFill>
                <a:latin typeface="+mn-lt"/>
              </a:rPr>
              <a:t>Rôles :</a:t>
            </a:r>
          </a:p>
        </p:txBody>
      </p:sp>
      <p:sp>
        <p:nvSpPr>
          <p:cNvPr id="36" name="Parenthèse fermante 35">
            <a:extLst>
              <a:ext uri="{FF2B5EF4-FFF2-40B4-BE49-F238E27FC236}">
                <a16:creationId xmlns:a16="http://schemas.microsoft.com/office/drawing/2014/main" id="{6B6092DA-FC27-4147-9BB6-DA730D0AEB3A}"/>
              </a:ext>
            </a:extLst>
          </p:cNvPr>
          <p:cNvSpPr/>
          <p:nvPr/>
        </p:nvSpPr>
        <p:spPr>
          <a:xfrm rot="5400000">
            <a:off x="6506656" y="3979839"/>
            <a:ext cx="180294" cy="4365388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1C7B879-9BFF-4BD4-B70D-27E71019633A}"/>
              </a:ext>
            </a:extLst>
          </p:cNvPr>
          <p:cNvSpPr txBox="1"/>
          <p:nvPr/>
        </p:nvSpPr>
        <p:spPr>
          <a:xfrm>
            <a:off x="5836171" y="6344678"/>
            <a:ext cx="161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Aux repas</a:t>
            </a:r>
          </a:p>
        </p:txBody>
      </p:sp>
      <p:sp>
        <p:nvSpPr>
          <p:cNvPr id="38" name="Parenthèse fermante 37">
            <a:extLst>
              <a:ext uri="{FF2B5EF4-FFF2-40B4-BE49-F238E27FC236}">
                <a16:creationId xmlns:a16="http://schemas.microsoft.com/office/drawing/2014/main" id="{16878C5F-D895-4E0A-8985-57BC31E200E8}"/>
              </a:ext>
            </a:extLst>
          </p:cNvPr>
          <p:cNvSpPr/>
          <p:nvPr/>
        </p:nvSpPr>
        <p:spPr>
          <a:xfrm rot="5400000">
            <a:off x="9923372" y="5046807"/>
            <a:ext cx="167354" cy="2210176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A479DF0-5AE1-422E-BC8B-303FFD703807}"/>
              </a:ext>
            </a:extLst>
          </p:cNvPr>
          <p:cNvSpPr txBox="1"/>
          <p:nvPr/>
        </p:nvSpPr>
        <p:spPr>
          <a:xfrm>
            <a:off x="7994215" y="6267192"/>
            <a:ext cx="40256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Autour des entraînements </a:t>
            </a:r>
          </a:p>
          <a:p>
            <a:pPr algn="ctr"/>
            <a:r>
              <a:rPr lang="fr-FR" sz="1400" b="1" dirty="0"/>
              <a:t>(collation, pendant, récup)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8F6AEEC7-81B9-48D7-999A-DC836C59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02" y="3776962"/>
            <a:ext cx="239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/>
              <a:t>substrat énergétique </a:t>
            </a:r>
            <a:r>
              <a:rPr lang="fr-FR" sz="1600" dirty="0"/>
              <a:t>exclusif lors des exercices intenses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B083A4E7-FAE9-45C3-85EC-8EFA4D5E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02" y="4901982"/>
            <a:ext cx="23240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seuls substrats énergétiques des </a:t>
            </a:r>
            <a:r>
              <a:rPr lang="fr-FR" sz="1600" b="1" dirty="0"/>
              <a:t>cellules nerveuses </a:t>
            </a:r>
            <a:r>
              <a:rPr lang="fr-FR" sz="1600" dirty="0"/>
              <a:t>(concentration, lucidité, temps de réaction)</a:t>
            </a:r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4A12D2B9-3769-4BBE-9314-96B3B27C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02" y="2929797"/>
            <a:ext cx="2401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/>
              <a:t>réserves énergétiques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BDD602-A3A4-4DAD-9EFC-06325143C326}"/>
              </a:ext>
            </a:extLst>
          </p:cNvPr>
          <p:cNvSpPr txBox="1"/>
          <p:nvPr/>
        </p:nvSpPr>
        <p:spPr>
          <a:xfrm>
            <a:off x="10600200" y="1772482"/>
            <a:ext cx="206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*IG = index glycémique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86774C-EBA7-4FA5-A56E-CBF90C8D8D23}"/>
              </a:ext>
            </a:extLst>
          </p:cNvPr>
          <p:cNvSpPr txBox="1"/>
          <p:nvPr/>
        </p:nvSpPr>
        <p:spPr>
          <a:xfrm>
            <a:off x="10769137" y="1548035"/>
            <a:ext cx="208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Source image :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Yuka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01C7BE-489C-4021-8EEC-A509D021BC94}"/>
              </a:ext>
            </a:extLst>
          </p:cNvPr>
          <p:cNvSpPr txBox="1"/>
          <p:nvPr/>
        </p:nvSpPr>
        <p:spPr>
          <a:xfrm>
            <a:off x="4057650" y="1560807"/>
            <a:ext cx="4984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/>
                </a:solidFill>
              </a:rPr>
              <a:t>À privilégier ! </a:t>
            </a:r>
          </a:p>
          <a:p>
            <a:pPr algn="ctr"/>
            <a:r>
              <a:rPr lang="fr-FR" sz="1400" b="1" dirty="0">
                <a:solidFill>
                  <a:schemeClr val="accent6"/>
                </a:solidFill>
              </a:rPr>
              <a:t>Meilleure gestion du poids, meilleure qualité nutritionnelle (aliments moins transformés, plus de vitamines, minéraux et fibres)</a:t>
            </a:r>
          </a:p>
        </p:txBody>
      </p:sp>
      <p:sp>
        <p:nvSpPr>
          <p:cNvPr id="24" name="Parenthèse fermante 23">
            <a:extLst>
              <a:ext uri="{FF2B5EF4-FFF2-40B4-BE49-F238E27FC236}">
                <a16:creationId xmlns:a16="http://schemas.microsoft.com/office/drawing/2014/main" id="{C2104441-FA6B-4423-BA03-1B958F0BA06E}"/>
              </a:ext>
            </a:extLst>
          </p:cNvPr>
          <p:cNvSpPr/>
          <p:nvPr/>
        </p:nvSpPr>
        <p:spPr>
          <a:xfrm rot="16200000">
            <a:off x="6506656" y="392745"/>
            <a:ext cx="180294" cy="4365388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32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Les protéines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35" name="Titre 2">
            <a:extLst>
              <a:ext uri="{FF2B5EF4-FFF2-40B4-BE49-F238E27FC236}">
                <a16:creationId xmlns:a16="http://schemas.microsoft.com/office/drawing/2014/main" id="{3621AE5D-7066-4A72-96D3-F8BE8C4731B4}"/>
              </a:ext>
            </a:extLst>
          </p:cNvPr>
          <p:cNvSpPr txBox="1">
            <a:spLocks/>
          </p:cNvSpPr>
          <p:nvPr/>
        </p:nvSpPr>
        <p:spPr>
          <a:xfrm>
            <a:off x="885843" y="1519793"/>
            <a:ext cx="1057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D1A83C"/>
                </a:solidFill>
                <a:latin typeface="+mn-lt"/>
              </a:rPr>
              <a:t>Rôles :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86774C-EBA7-4FA5-A56E-CBF90C8D8D23}"/>
              </a:ext>
            </a:extLst>
          </p:cNvPr>
          <p:cNvSpPr txBox="1"/>
          <p:nvPr/>
        </p:nvSpPr>
        <p:spPr>
          <a:xfrm>
            <a:off x="10769137" y="1548035"/>
            <a:ext cx="208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Source image :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Yuka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6BDCF31-6FBD-4D10-BDBF-F5DF62439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89" y="1622745"/>
            <a:ext cx="4645220" cy="3713326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588511A3-8D85-4551-A6CE-6C771B5C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35" y="2729985"/>
            <a:ext cx="37504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structure de nos cellules </a:t>
            </a:r>
            <a:r>
              <a:rPr lang="fr-FR" dirty="0"/>
              <a:t>(dont des cellules musculaires)</a:t>
            </a:r>
          </a:p>
          <a:p>
            <a:pPr>
              <a:buFont typeface="Wingdings" pitchFamily="2" charset="2"/>
              <a:buNone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croissance, réparation et reconstitution </a:t>
            </a:r>
            <a:r>
              <a:rPr lang="fr-FR" dirty="0"/>
              <a:t>des différents tissus (dont les muscles)</a:t>
            </a:r>
          </a:p>
          <a:p>
            <a:pPr>
              <a:buFont typeface="Wingdings" pitchFamily="2" charset="2"/>
              <a:buNone/>
            </a:pP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synthèse de l’hémoglobine, de la myoglobine, des enzymes et de nombreuses </a:t>
            </a:r>
            <a:r>
              <a:rPr lang="fr-FR" b="1" dirty="0"/>
              <a:t>hormones, des anticorps…</a:t>
            </a:r>
          </a:p>
          <a:p>
            <a:pPr>
              <a:buFont typeface="Wingdings" pitchFamily="2" charset="2"/>
              <a:buNone/>
            </a:pPr>
            <a:endParaRPr lang="fr-FR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B9971-EF0C-49FE-8FA7-7988FBD5E56E}"/>
              </a:ext>
            </a:extLst>
          </p:cNvPr>
          <p:cNvSpPr/>
          <p:nvPr/>
        </p:nvSpPr>
        <p:spPr>
          <a:xfrm>
            <a:off x="9838725" y="5962620"/>
            <a:ext cx="2278272" cy="85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FDE1D71-79EA-4976-AD04-0A8433B9C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0" y="5488824"/>
            <a:ext cx="4467497" cy="1185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Espace réservé du numéro de diapositive 29">
            <a:extLst>
              <a:ext uri="{FF2B5EF4-FFF2-40B4-BE49-F238E27FC236}">
                <a16:creationId xmlns:a16="http://schemas.microsoft.com/office/drawing/2014/main" id="{852540AC-1B44-416D-AC32-D6BA9E38FE2D}"/>
              </a:ext>
            </a:extLst>
          </p:cNvPr>
          <p:cNvSpPr txBox="1">
            <a:spLocks/>
          </p:cNvSpPr>
          <p:nvPr/>
        </p:nvSpPr>
        <p:spPr>
          <a:xfrm>
            <a:off x="9345314" y="6439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</p:spTree>
    <p:extLst>
      <p:ext uri="{BB962C8B-B14F-4D97-AF65-F5344CB8AC3E}">
        <p14:creationId xmlns:p14="http://schemas.microsoft.com/office/powerpoint/2010/main" val="407150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Les lipides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re 2">
            <a:extLst>
              <a:ext uri="{FF2B5EF4-FFF2-40B4-BE49-F238E27FC236}">
                <a16:creationId xmlns:a16="http://schemas.microsoft.com/office/drawing/2014/main" id="{3621AE5D-7066-4A72-96D3-F8BE8C4731B4}"/>
              </a:ext>
            </a:extLst>
          </p:cNvPr>
          <p:cNvSpPr txBox="1">
            <a:spLocks/>
          </p:cNvSpPr>
          <p:nvPr/>
        </p:nvSpPr>
        <p:spPr>
          <a:xfrm>
            <a:off x="885843" y="1519793"/>
            <a:ext cx="1057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D1A83C"/>
                </a:solidFill>
                <a:latin typeface="+mn-lt"/>
              </a:rPr>
              <a:t>Rôles :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86774C-EBA7-4FA5-A56E-CBF90C8D8D23}"/>
              </a:ext>
            </a:extLst>
          </p:cNvPr>
          <p:cNvSpPr txBox="1"/>
          <p:nvPr/>
        </p:nvSpPr>
        <p:spPr>
          <a:xfrm>
            <a:off x="10769137" y="1548035"/>
            <a:ext cx="208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Source image :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Yuka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38F7841-EA80-401D-ACBA-4CDBF2006B5C}"/>
              </a:ext>
            </a:extLst>
          </p:cNvPr>
          <p:cNvSpPr txBox="1">
            <a:spLocks/>
          </p:cNvSpPr>
          <p:nvPr/>
        </p:nvSpPr>
        <p:spPr>
          <a:xfrm>
            <a:off x="-182030" y="2738382"/>
            <a:ext cx="4600858" cy="4752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1800" b="1" dirty="0"/>
              <a:t>Énergétique</a:t>
            </a:r>
          </a:p>
          <a:p>
            <a:pPr marL="914400" lvl="2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lvl="2"/>
            <a:r>
              <a:rPr lang="fr-FR" sz="1800" b="1" dirty="0"/>
              <a:t>Structurel</a:t>
            </a:r>
            <a:r>
              <a:rPr lang="fr-FR" sz="1800" dirty="0"/>
              <a:t> (membrane cellulaire : fluidité, déformabilité, efficacité des composants intégrés - transporteurs, enzymes)</a:t>
            </a:r>
          </a:p>
          <a:p>
            <a:pPr lvl="2"/>
            <a:endParaRPr lang="fr-FR" sz="1600" dirty="0"/>
          </a:p>
          <a:p>
            <a:pPr lvl="2"/>
            <a:r>
              <a:rPr lang="fr-FR" sz="1800" b="1" dirty="0"/>
              <a:t>Fonctionnel</a:t>
            </a:r>
            <a:r>
              <a:rPr lang="fr-FR" sz="1800" dirty="0"/>
              <a:t> (précurseurs de molécules impliquées dans l’inflammation, l’immunité, la coagulation)</a:t>
            </a:r>
          </a:p>
        </p:txBody>
      </p:sp>
      <p:pic>
        <p:nvPicPr>
          <p:cNvPr id="19" name="Image 1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6EFDA3A-E911-463F-A183-B83564480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9" y="1968911"/>
            <a:ext cx="7007290" cy="3532637"/>
          </a:xfrm>
          <a:prstGeom prst="rect">
            <a:avLst/>
          </a:prstGeom>
        </p:spPr>
      </p:pic>
      <p:sp>
        <p:nvSpPr>
          <p:cNvPr id="23" name="Parenthèse fermante 22">
            <a:extLst>
              <a:ext uri="{FF2B5EF4-FFF2-40B4-BE49-F238E27FC236}">
                <a16:creationId xmlns:a16="http://schemas.microsoft.com/office/drawing/2014/main" id="{8AC8893A-EFE8-4582-A4BA-96FD465FEBF5}"/>
              </a:ext>
            </a:extLst>
          </p:cNvPr>
          <p:cNvSpPr/>
          <p:nvPr/>
        </p:nvSpPr>
        <p:spPr>
          <a:xfrm rot="5400000">
            <a:off x="10160063" y="4250161"/>
            <a:ext cx="161505" cy="2404196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7B9A3F-27F1-4217-8F0D-0FAF76A0D824}"/>
              </a:ext>
            </a:extLst>
          </p:cNvPr>
          <p:cNvSpPr txBox="1"/>
          <p:nvPr/>
        </p:nvSpPr>
        <p:spPr>
          <a:xfrm>
            <a:off x="8808332" y="5645425"/>
            <a:ext cx="2882658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A limiter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Riches en calories, aliments de mauvaise qualité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Aliments industriels, transformés</a:t>
            </a:r>
          </a:p>
        </p:txBody>
      </p:sp>
      <p:sp>
        <p:nvSpPr>
          <p:cNvPr id="26" name="Parenthèse fermante 25">
            <a:extLst>
              <a:ext uri="{FF2B5EF4-FFF2-40B4-BE49-F238E27FC236}">
                <a16:creationId xmlns:a16="http://schemas.microsoft.com/office/drawing/2014/main" id="{996A31F1-F5F4-414F-9640-24FD9DFE7A1B}"/>
              </a:ext>
            </a:extLst>
          </p:cNvPr>
          <p:cNvSpPr/>
          <p:nvPr/>
        </p:nvSpPr>
        <p:spPr>
          <a:xfrm rot="5400000">
            <a:off x="6568490" y="4942541"/>
            <a:ext cx="126804" cy="991212"/>
          </a:xfrm>
          <a:prstGeom prst="rightBracke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28" name="Parenthèse fermante 27">
            <a:extLst>
              <a:ext uri="{FF2B5EF4-FFF2-40B4-BE49-F238E27FC236}">
                <a16:creationId xmlns:a16="http://schemas.microsoft.com/office/drawing/2014/main" id="{FAE3D556-2471-4CEF-B629-DD49BAC9C412}"/>
              </a:ext>
            </a:extLst>
          </p:cNvPr>
          <p:cNvSpPr/>
          <p:nvPr/>
        </p:nvSpPr>
        <p:spPr>
          <a:xfrm rot="5400000">
            <a:off x="5203652" y="4955163"/>
            <a:ext cx="126804" cy="991212"/>
          </a:xfrm>
          <a:prstGeom prst="rightBracket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1985EFD-231E-4381-878E-430F0DC4A561}"/>
              </a:ext>
            </a:extLst>
          </p:cNvPr>
          <p:cNvSpPr txBox="1"/>
          <p:nvPr/>
        </p:nvSpPr>
        <p:spPr>
          <a:xfrm>
            <a:off x="4234118" y="5556975"/>
            <a:ext cx="1961364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2D050"/>
                </a:solidFill>
              </a:rPr>
              <a:t>A favoriser</a:t>
            </a:r>
          </a:p>
          <a:p>
            <a:pPr algn="ctr"/>
            <a:r>
              <a:rPr lang="fr-FR" sz="1400" b="1" dirty="0">
                <a:solidFill>
                  <a:srgbClr val="92D050"/>
                </a:solidFill>
              </a:rPr>
              <a:t>Anti-inflammatoire, protège système cardiovasculaire</a:t>
            </a:r>
          </a:p>
          <a:p>
            <a:pPr algn="ctr"/>
            <a:r>
              <a:rPr lang="fr-FR" sz="1050" dirty="0">
                <a:solidFill>
                  <a:srgbClr val="92D050"/>
                </a:solidFill>
              </a:rPr>
              <a:t>Poissons gras, noix/amandes, huile de colza/noix/lin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660886-E7FB-40D3-B686-6B32F93DB11A}"/>
              </a:ext>
            </a:extLst>
          </p:cNvPr>
          <p:cNvSpPr txBox="1"/>
          <p:nvPr/>
        </p:nvSpPr>
        <p:spPr>
          <a:xfrm>
            <a:off x="5936832" y="5622712"/>
            <a:ext cx="1609513" cy="1223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A consommer avec modération.</a:t>
            </a:r>
          </a:p>
          <a:p>
            <a:pPr algn="ctr"/>
            <a:r>
              <a:rPr lang="fr-FR" sz="1400" b="1" dirty="0">
                <a:solidFill>
                  <a:schemeClr val="accent2"/>
                </a:solidFill>
              </a:rPr>
              <a:t>Pro-inflammatoire</a:t>
            </a:r>
          </a:p>
          <a:p>
            <a:pPr algn="ctr"/>
            <a:r>
              <a:rPr lang="fr-FR" sz="1050" dirty="0">
                <a:solidFill>
                  <a:schemeClr val="accent2"/>
                </a:solidFill>
              </a:rPr>
              <a:t>Fromages, huile de tournesol, protéines animales</a:t>
            </a:r>
          </a:p>
        </p:txBody>
      </p:sp>
      <p:sp>
        <p:nvSpPr>
          <p:cNvPr id="30" name="Parenthèse fermante 29">
            <a:extLst>
              <a:ext uri="{FF2B5EF4-FFF2-40B4-BE49-F238E27FC236}">
                <a16:creationId xmlns:a16="http://schemas.microsoft.com/office/drawing/2014/main" id="{BB6E1E78-1A08-4201-9537-2BB37E7D6EF1}"/>
              </a:ext>
            </a:extLst>
          </p:cNvPr>
          <p:cNvSpPr/>
          <p:nvPr/>
        </p:nvSpPr>
        <p:spPr>
          <a:xfrm rot="5400000">
            <a:off x="8106084" y="4948569"/>
            <a:ext cx="126804" cy="991212"/>
          </a:xfrm>
          <a:prstGeom prst="rightBracket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7917E0-8CFD-4033-999F-A9888A3B7980}"/>
              </a:ext>
            </a:extLst>
          </p:cNvPr>
          <p:cNvSpPr txBox="1"/>
          <p:nvPr/>
        </p:nvSpPr>
        <p:spPr>
          <a:xfrm>
            <a:off x="7457469" y="5638347"/>
            <a:ext cx="1424034" cy="46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2D050"/>
                </a:solidFill>
              </a:rPr>
              <a:t>A favoriser</a:t>
            </a:r>
          </a:p>
          <a:p>
            <a:pPr algn="ctr"/>
            <a:r>
              <a:rPr lang="fr-FR" sz="1050" dirty="0">
                <a:solidFill>
                  <a:srgbClr val="92D050"/>
                </a:solidFill>
              </a:rPr>
              <a:t>Avocat, huile d’olive</a:t>
            </a:r>
          </a:p>
        </p:txBody>
      </p:sp>
    </p:spTree>
    <p:extLst>
      <p:ext uri="{BB962C8B-B14F-4D97-AF65-F5344CB8AC3E}">
        <p14:creationId xmlns:p14="http://schemas.microsoft.com/office/powerpoint/2010/main" val="274052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La gestion du poids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pic>
        <p:nvPicPr>
          <p:cNvPr id="19" name="Picture 2" descr="Résultat de recherche d'images pour &quot;dessin balance 2 plateaux&quot;">
            <a:extLst>
              <a:ext uri="{FF2B5EF4-FFF2-40B4-BE49-F238E27FC236}">
                <a16:creationId xmlns:a16="http://schemas.microsoft.com/office/drawing/2014/main" id="{AB2B6AAD-5D37-4894-84C0-238285D84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 bwMode="auto">
          <a:xfrm>
            <a:off x="451687" y="4003399"/>
            <a:ext cx="3429000" cy="11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ésultat de recherche d'images pour &quot;dessin balance 2 plateaux&quot;">
            <a:extLst>
              <a:ext uri="{FF2B5EF4-FFF2-40B4-BE49-F238E27FC236}">
                <a16:creationId xmlns:a16="http://schemas.microsoft.com/office/drawing/2014/main" id="{DE970E1D-8C97-41D3-9AB6-0357E822C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4337070" y="3984349"/>
            <a:ext cx="3371850" cy="11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ésultat de recherche d'images pour &quot;dessin balance 2 plateaux&quot;">
            <a:extLst>
              <a:ext uri="{FF2B5EF4-FFF2-40B4-BE49-F238E27FC236}">
                <a16:creationId xmlns:a16="http://schemas.microsoft.com/office/drawing/2014/main" id="{454121FB-AD0E-4F5B-954E-98DEB4AE9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6"/>
          <a:stretch/>
        </p:blipFill>
        <p:spPr bwMode="auto">
          <a:xfrm>
            <a:off x="8470921" y="3965300"/>
            <a:ext cx="3333750" cy="11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45185F2-0E04-4082-8DE2-A27A05F9E871}"/>
              </a:ext>
            </a:extLst>
          </p:cNvPr>
          <p:cNvSpPr/>
          <p:nvPr/>
        </p:nvSpPr>
        <p:spPr>
          <a:xfrm>
            <a:off x="632390" y="3260942"/>
            <a:ext cx="862148" cy="985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dépenses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F661B5-7B1C-4624-BE54-A0A917A67355}"/>
              </a:ext>
            </a:extLst>
          </p:cNvPr>
          <p:cNvSpPr/>
          <p:nvPr/>
        </p:nvSpPr>
        <p:spPr>
          <a:xfrm>
            <a:off x="2968466" y="3260941"/>
            <a:ext cx="862148" cy="985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apports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9EACD-6B3E-4F67-A987-AE00378EBC9C}"/>
              </a:ext>
            </a:extLst>
          </p:cNvPr>
          <p:cNvSpPr/>
          <p:nvPr/>
        </p:nvSpPr>
        <p:spPr>
          <a:xfrm>
            <a:off x="4586490" y="3057950"/>
            <a:ext cx="862148" cy="985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dépenses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EAE096-A7DB-4DE5-BC5D-A6D70141BC69}"/>
              </a:ext>
            </a:extLst>
          </p:cNvPr>
          <p:cNvSpPr/>
          <p:nvPr/>
        </p:nvSpPr>
        <p:spPr>
          <a:xfrm>
            <a:off x="6796699" y="3057950"/>
            <a:ext cx="862148" cy="1438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apports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FCB1DE-3A37-45DF-A42B-08D61E904F90}"/>
              </a:ext>
            </a:extLst>
          </p:cNvPr>
          <p:cNvSpPr/>
          <p:nvPr/>
        </p:nvSpPr>
        <p:spPr>
          <a:xfrm>
            <a:off x="8646450" y="3017470"/>
            <a:ext cx="862148" cy="1478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dépenses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680716-16A7-4069-935D-6D6AB6E846F4}"/>
              </a:ext>
            </a:extLst>
          </p:cNvPr>
          <p:cNvSpPr/>
          <p:nvPr/>
        </p:nvSpPr>
        <p:spPr>
          <a:xfrm>
            <a:off x="10867140" y="3017469"/>
            <a:ext cx="862148" cy="985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apports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4A92BC9-E4B1-4264-9759-FCD40475402C}"/>
              </a:ext>
            </a:extLst>
          </p:cNvPr>
          <p:cNvSpPr txBox="1"/>
          <p:nvPr/>
        </p:nvSpPr>
        <p:spPr>
          <a:xfrm>
            <a:off x="1221305" y="5570005"/>
            <a:ext cx="188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/>
              <a:t>Poids stable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11B9CF6-B852-4BA9-A16E-99B0DB748AD2}"/>
              </a:ext>
            </a:extLst>
          </p:cNvPr>
          <p:cNvSpPr txBox="1"/>
          <p:nvPr/>
        </p:nvSpPr>
        <p:spPr>
          <a:xfrm>
            <a:off x="5078113" y="5570004"/>
            <a:ext cx="188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/>
              <a:t>Prise de poids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60DAE37-0909-488E-93FE-A898E726161A}"/>
              </a:ext>
            </a:extLst>
          </p:cNvPr>
          <p:cNvSpPr txBox="1"/>
          <p:nvPr/>
        </p:nvSpPr>
        <p:spPr>
          <a:xfrm>
            <a:off x="9192914" y="5524552"/>
            <a:ext cx="188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/>
              <a:t>Perte de poids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7B7514-04ED-434F-94EB-8393CCA5B5F1}"/>
              </a:ext>
            </a:extLst>
          </p:cNvPr>
          <p:cNvSpPr txBox="1"/>
          <p:nvPr/>
        </p:nvSpPr>
        <p:spPr>
          <a:xfrm>
            <a:off x="632390" y="1785891"/>
            <a:ext cx="109761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gestion du poids est basée sur </a:t>
            </a:r>
            <a:r>
              <a:rPr lang="fr-FR" b="1" dirty="0"/>
              <a:t>la balance énergétique </a:t>
            </a:r>
            <a:r>
              <a:rPr lang="fr-FR" dirty="0"/>
              <a:t>: équilibre entre les dépenses et les apports énergétiques.</a:t>
            </a:r>
          </a:p>
          <a:p>
            <a:endParaRPr lang="fr-FR" sz="1000" dirty="0"/>
          </a:p>
          <a:p>
            <a:r>
              <a:rPr lang="fr-FR" i="1" dirty="0"/>
              <a:t>Si vous prenez du poids : vos apports sont trop élevés par rapport à vos dépenses. </a:t>
            </a:r>
            <a:r>
              <a:rPr lang="fr-FR" b="1" i="1" dirty="0">
                <a:solidFill>
                  <a:schemeClr val="accent5"/>
                </a:solidFill>
              </a:rPr>
              <a:t>Réduisez votre apport</a:t>
            </a:r>
          </a:p>
          <a:p>
            <a:r>
              <a:rPr lang="fr-FR" i="1" dirty="0"/>
              <a:t>Si vous perdez du poids : vos apports sont inférieurs à vos dépenses (déficit calorique). </a:t>
            </a:r>
            <a:r>
              <a:rPr lang="fr-FR" b="1" i="1" dirty="0">
                <a:solidFill>
                  <a:schemeClr val="accent5"/>
                </a:solidFill>
              </a:rPr>
              <a:t>Augmentez votre apport</a:t>
            </a:r>
          </a:p>
        </p:txBody>
      </p:sp>
    </p:spTree>
    <p:extLst>
      <p:ext uri="{BB962C8B-B14F-4D97-AF65-F5344CB8AC3E}">
        <p14:creationId xmlns:p14="http://schemas.microsoft.com/office/powerpoint/2010/main" val="17546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La gestion du poids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" y="5780348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F498157A-2B7D-4117-B92E-DFF7699E7DC2}"/>
              </a:ext>
            </a:extLst>
          </p:cNvPr>
          <p:cNvSpPr/>
          <p:nvPr/>
        </p:nvSpPr>
        <p:spPr>
          <a:xfrm>
            <a:off x="334304" y="5419197"/>
            <a:ext cx="11857692" cy="400594"/>
          </a:xfrm>
          <a:prstGeom prst="rightArrow">
            <a:avLst/>
          </a:prstGeom>
          <a:gradFill flip="none" rotWithShape="1">
            <a:gsLst>
              <a:gs pos="76000">
                <a:schemeClr val="accent6"/>
              </a:gs>
              <a:gs pos="0">
                <a:srgbClr val="FF0000"/>
              </a:gs>
              <a:gs pos="19000">
                <a:srgbClr val="C00000"/>
              </a:gs>
              <a:gs pos="40000">
                <a:schemeClr val="accent2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5F5DFBE-DFA4-4FDB-84B3-75A3BCF98E27}"/>
              </a:ext>
            </a:extLst>
          </p:cNvPr>
          <p:cNvSpPr txBox="1"/>
          <p:nvPr/>
        </p:nvSpPr>
        <p:spPr>
          <a:xfrm>
            <a:off x="5446712" y="5912244"/>
            <a:ext cx="166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CALORIES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1757DFB-50A5-4660-B947-3E4E7E1E9686}"/>
              </a:ext>
            </a:extLst>
          </p:cNvPr>
          <p:cNvSpPr txBox="1"/>
          <p:nvPr/>
        </p:nvSpPr>
        <p:spPr>
          <a:xfrm>
            <a:off x="850157" y="5835938"/>
            <a:ext cx="118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++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2258FA-18BC-4873-9580-7CAFBEA79B24}"/>
              </a:ext>
            </a:extLst>
          </p:cNvPr>
          <p:cNvSpPr txBox="1"/>
          <p:nvPr/>
        </p:nvSpPr>
        <p:spPr>
          <a:xfrm>
            <a:off x="11355868" y="5850952"/>
            <a:ext cx="69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- -</a:t>
            </a:r>
          </a:p>
        </p:txBody>
      </p:sp>
      <p:pic>
        <p:nvPicPr>
          <p:cNvPr id="38" name="Image 37" descr="brocolis.jpg">
            <a:extLst>
              <a:ext uri="{FF2B5EF4-FFF2-40B4-BE49-F238E27FC236}">
                <a16:creationId xmlns:a16="http://schemas.microsoft.com/office/drawing/2014/main" id="{67A5515E-652B-478C-A72C-6C8650528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/>
          <a:stretch/>
        </p:blipFill>
        <p:spPr>
          <a:xfrm>
            <a:off x="10356042" y="3482937"/>
            <a:ext cx="625439" cy="651550"/>
          </a:xfrm>
          <a:prstGeom prst="rect">
            <a:avLst/>
          </a:prstGeom>
        </p:spPr>
      </p:pic>
      <p:pic>
        <p:nvPicPr>
          <p:cNvPr id="39" name="Image 38" descr="carottes.jpeg">
            <a:extLst>
              <a:ext uri="{FF2B5EF4-FFF2-40B4-BE49-F238E27FC236}">
                <a16:creationId xmlns:a16="http://schemas.microsoft.com/office/drawing/2014/main" id="{067AFBD3-01DA-47E8-9AF5-4A50363C9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"/>
          <a:stretch/>
        </p:blipFill>
        <p:spPr>
          <a:xfrm>
            <a:off x="9321078" y="4718755"/>
            <a:ext cx="831058" cy="586564"/>
          </a:xfrm>
          <a:prstGeom prst="rect">
            <a:avLst/>
          </a:prstGeom>
        </p:spPr>
      </p:pic>
      <p:pic>
        <p:nvPicPr>
          <p:cNvPr id="40" name="Image 39" descr="courgettes.jpg">
            <a:extLst>
              <a:ext uri="{FF2B5EF4-FFF2-40B4-BE49-F238E27FC236}">
                <a16:creationId xmlns:a16="http://schemas.microsoft.com/office/drawing/2014/main" id="{23B513A5-F562-4836-A1B4-BA80DC20E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42" y="4185620"/>
            <a:ext cx="941601" cy="462997"/>
          </a:xfrm>
          <a:prstGeom prst="rect">
            <a:avLst/>
          </a:prstGeom>
        </p:spPr>
      </p:pic>
      <p:pic>
        <p:nvPicPr>
          <p:cNvPr id="41" name="Image 40" descr="mache.jpeg">
            <a:extLst>
              <a:ext uri="{FF2B5EF4-FFF2-40B4-BE49-F238E27FC236}">
                <a16:creationId xmlns:a16="http://schemas.microsoft.com/office/drawing/2014/main" id="{E70F90A5-B0AA-4451-938E-615D918DBF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13465" r="3252" b="11207"/>
          <a:stretch/>
        </p:blipFill>
        <p:spPr>
          <a:xfrm>
            <a:off x="10359842" y="4750883"/>
            <a:ext cx="1042304" cy="668314"/>
          </a:xfrm>
          <a:prstGeom prst="rect">
            <a:avLst/>
          </a:prstGeom>
        </p:spPr>
      </p:pic>
      <p:pic>
        <p:nvPicPr>
          <p:cNvPr id="42" name="Image 41" descr="tomates.jpg">
            <a:extLst>
              <a:ext uri="{FF2B5EF4-FFF2-40B4-BE49-F238E27FC236}">
                <a16:creationId xmlns:a16="http://schemas.microsoft.com/office/drawing/2014/main" id="{114E70AA-D214-45C2-A572-D69BA0D5D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85" y="3987769"/>
            <a:ext cx="830104" cy="73098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06FC553-6262-404E-98C4-C0042DA4C6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42" t="16904" r="8807" b="9072"/>
          <a:stretch/>
        </p:blipFill>
        <p:spPr>
          <a:xfrm>
            <a:off x="9463218" y="3482937"/>
            <a:ext cx="747837" cy="467676"/>
          </a:xfrm>
          <a:prstGeom prst="rect">
            <a:avLst/>
          </a:prstGeom>
        </p:spPr>
      </p:pic>
      <p:pic>
        <p:nvPicPr>
          <p:cNvPr id="44" name="Image 43" descr="bouteille d'eau myriam.png">
            <a:extLst>
              <a:ext uri="{FF2B5EF4-FFF2-40B4-BE49-F238E27FC236}">
                <a16:creationId xmlns:a16="http://schemas.microsoft.com/office/drawing/2014/main" id="{61F9744F-84E3-4B4E-B51B-BDE6137914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9" y="4222639"/>
            <a:ext cx="481584" cy="1200912"/>
          </a:xfrm>
          <a:prstGeom prst="rect">
            <a:avLst/>
          </a:prstGeom>
        </p:spPr>
      </p:pic>
      <p:pic>
        <p:nvPicPr>
          <p:cNvPr id="45" name="Image 44" descr="haricots verts.jpeg">
            <a:extLst>
              <a:ext uri="{FF2B5EF4-FFF2-40B4-BE49-F238E27FC236}">
                <a16:creationId xmlns:a16="http://schemas.microsoft.com/office/drawing/2014/main" id="{7EC75B06-85B2-4A09-BE3B-A2DA54925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2272" b="5111"/>
          <a:stretch/>
        </p:blipFill>
        <p:spPr>
          <a:xfrm>
            <a:off x="10100408" y="2864522"/>
            <a:ext cx="881073" cy="514400"/>
          </a:xfrm>
          <a:prstGeom prst="rect">
            <a:avLst/>
          </a:prstGeom>
        </p:spPr>
      </p:pic>
      <p:pic>
        <p:nvPicPr>
          <p:cNvPr id="46" name="Picture 2" descr="Afficher l'image d'origine">
            <a:extLst>
              <a:ext uri="{FF2B5EF4-FFF2-40B4-BE49-F238E27FC236}">
                <a16:creationId xmlns:a16="http://schemas.microsoft.com/office/drawing/2014/main" id="{3AC8CDF3-06C8-4509-A20A-E1D8D76DA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5178" r="9229"/>
          <a:stretch/>
        </p:blipFill>
        <p:spPr bwMode="auto">
          <a:xfrm>
            <a:off x="7114192" y="4648617"/>
            <a:ext cx="705582" cy="7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46" descr="Une image contenant tasse, table, café, boisson&#10;&#10;Description générée automatiquement">
            <a:extLst>
              <a:ext uri="{FF2B5EF4-FFF2-40B4-BE49-F238E27FC236}">
                <a16:creationId xmlns:a16="http://schemas.microsoft.com/office/drawing/2014/main" id="{0A55C37D-23A7-4258-88BE-6B26F4484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3340" y="4692526"/>
            <a:ext cx="632739" cy="632739"/>
          </a:xfrm>
          <a:prstGeom prst="rect">
            <a:avLst/>
          </a:prstGeom>
        </p:spPr>
      </p:pic>
      <p:pic>
        <p:nvPicPr>
          <p:cNvPr id="48" name="Image 47" descr="Une image contenant table, assiette, alimentation, bol&#10;&#10;Description générée automatiquement">
            <a:extLst>
              <a:ext uri="{FF2B5EF4-FFF2-40B4-BE49-F238E27FC236}">
                <a16:creationId xmlns:a16="http://schemas.microsoft.com/office/drawing/2014/main" id="{0949F148-4DB0-4245-96C6-3F031C4FB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1986" y="2887240"/>
            <a:ext cx="669241" cy="447053"/>
          </a:xfrm>
          <a:prstGeom prst="rect">
            <a:avLst/>
          </a:prstGeom>
        </p:spPr>
      </p:pic>
      <p:pic>
        <p:nvPicPr>
          <p:cNvPr id="49" name="Image 48" descr="salade compose¦ü.jpeg">
            <a:extLst>
              <a:ext uri="{FF2B5EF4-FFF2-40B4-BE49-F238E27FC236}">
                <a16:creationId xmlns:a16="http://schemas.microsoft.com/office/drawing/2014/main" id="{8F2DD792-34F8-47B5-9D70-AF3AB7D394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2722" r="8570"/>
          <a:stretch/>
        </p:blipFill>
        <p:spPr>
          <a:xfrm>
            <a:off x="10211054" y="2346656"/>
            <a:ext cx="661023" cy="514400"/>
          </a:xfrm>
          <a:prstGeom prst="rect">
            <a:avLst/>
          </a:prstGeom>
        </p:spPr>
      </p:pic>
      <p:pic>
        <p:nvPicPr>
          <p:cNvPr id="50" name="Image 49" descr="banane3.jpg">
            <a:extLst>
              <a:ext uri="{FF2B5EF4-FFF2-40B4-BE49-F238E27FC236}">
                <a16:creationId xmlns:a16="http://schemas.microsoft.com/office/drawing/2014/main" id="{107D45DE-FBA7-4ED0-9FF2-7554ADE75F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7078">
            <a:off x="7936630" y="3960920"/>
            <a:ext cx="883846" cy="576023"/>
          </a:xfrm>
          <a:prstGeom prst="rect">
            <a:avLst/>
          </a:prstGeom>
        </p:spPr>
      </p:pic>
      <p:pic>
        <p:nvPicPr>
          <p:cNvPr id="51" name="Image 50" descr="cle¦ümentines.jpg">
            <a:extLst>
              <a:ext uri="{FF2B5EF4-FFF2-40B4-BE49-F238E27FC236}">
                <a16:creationId xmlns:a16="http://schemas.microsoft.com/office/drawing/2014/main" id="{145F907A-E6F4-44F3-BB09-104C431BA68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" b="24610"/>
          <a:stretch/>
        </p:blipFill>
        <p:spPr>
          <a:xfrm>
            <a:off x="8114835" y="4823095"/>
            <a:ext cx="992764" cy="506864"/>
          </a:xfrm>
          <a:prstGeom prst="rect">
            <a:avLst/>
          </a:prstGeom>
        </p:spPr>
      </p:pic>
      <p:pic>
        <p:nvPicPr>
          <p:cNvPr id="52" name="Image 51" descr="kiwi myriam.png">
            <a:extLst>
              <a:ext uri="{FF2B5EF4-FFF2-40B4-BE49-F238E27FC236}">
                <a16:creationId xmlns:a16="http://schemas.microsoft.com/office/drawing/2014/main" id="{158BA5D7-73A2-481A-ADE6-10366EF1656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5611" r="14881" b="14991"/>
          <a:stretch/>
        </p:blipFill>
        <p:spPr>
          <a:xfrm>
            <a:off x="8512742" y="4118805"/>
            <a:ext cx="727178" cy="599950"/>
          </a:xfrm>
          <a:prstGeom prst="rect">
            <a:avLst/>
          </a:prstGeom>
        </p:spPr>
      </p:pic>
      <p:pic>
        <p:nvPicPr>
          <p:cNvPr id="53" name="Image 52" descr="poire.jpeg">
            <a:extLst>
              <a:ext uri="{FF2B5EF4-FFF2-40B4-BE49-F238E27FC236}">
                <a16:creationId xmlns:a16="http://schemas.microsoft.com/office/drawing/2014/main" id="{3004A6E7-526D-4758-BB0D-CD50776C5C7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 r="13336" b="10781"/>
          <a:stretch/>
        </p:blipFill>
        <p:spPr>
          <a:xfrm>
            <a:off x="7810699" y="2861055"/>
            <a:ext cx="548943" cy="784313"/>
          </a:xfrm>
          <a:prstGeom prst="rect">
            <a:avLst/>
          </a:prstGeom>
        </p:spPr>
      </p:pic>
      <p:pic>
        <p:nvPicPr>
          <p:cNvPr id="54" name="Image 53" descr="raisin1.jpg">
            <a:extLst>
              <a:ext uri="{FF2B5EF4-FFF2-40B4-BE49-F238E27FC236}">
                <a16:creationId xmlns:a16="http://schemas.microsoft.com/office/drawing/2014/main" id="{54FEE8C0-CF14-4A5A-9ACE-6B1EC04E545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/>
          <a:stretch/>
        </p:blipFill>
        <p:spPr>
          <a:xfrm>
            <a:off x="8451107" y="3134878"/>
            <a:ext cx="788813" cy="655951"/>
          </a:xfrm>
          <a:prstGeom prst="rect">
            <a:avLst/>
          </a:prstGeom>
        </p:spPr>
      </p:pic>
      <p:pic>
        <p:nvPicPr>
          <p:cNvPr id="55" name="Image 54" descr="Une image contenant pomme, fruit, intérieur, assis&#10;&#10;Description générée automatiquement">
            <a:extLst>
              <a:ext uri="{FF2B5EF4-FFF2-40B4-BE49-F238E27FC236}">
                <a16:creationId xmlns:a16="http://schemas.microsoft.com/office/drawing/2014/main" id="{33EA16D6-D375-46A5-9829-42582C1AD1F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9182" r="8443"/>
          <a:stretch/>
        </p:blipFill>
        <p:spPr>
          <a:xfrm>
            <a:off x="8527301" y="2616400"/>
            <a:ext cx="530267" cy="505322"/>
          </a:xfrm>
          <a:prstGeom prst="rect">
            <a:avLst/>
          </a:prstGeom>
        </p:spPr>
      </p:pic>
      <p:pic>
        <p:nvPicPr>
          <p:cNvPr id="56" name="Image 55" descr="compote.jpg">
            <a:extLst>
              <a:ext uri="{FF2B5EF4-FFF2-40B4-BE49-F238E27FC236}">
                <a16:creationId xmlns:a16="http://schemas.microsoft.com/office/drawing/2014/main" id="{22B8CD72-0442-4EA1-BB16-A219EC0EF9A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4941" r="7027" b="13430"/>
          <a:stretch/>
        </p:blipFill>
        <p:spPr>
          <a:xfrm>
            <a:off x="7957305" y="2091725"/>
            <a:ext cx="604556" cy="689172"/>
          </a:xfrm>
          <a:prstGeom prst="rect">
            <a:avLst/>
          </a:prstGeom>
        </p:spPr>
      </p:pic>
      <p:pic>
        <p:nvPicPr>
          <p:cNvPr id="57" name="Image 56" descr="milk.jpeg">
            <a:extLst>
              <a:ext uri="{FF2B5EF4-FFF2-40B4-BE49-F238E27FC236}">
                <a16:creationId xmlns:a16="http://schemas.microsoft.com/office/drawing/2014/main" id="{8C910BA7-7CF4-47AA-BF2D-8A98946EE5A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32637" b="3606"/>
          <a:stretch/>
        </p:blipFill>
        <p:spPr>
          <a:xfrm>
            <a:off x="7402487" y="3772201"/>
            <a:ext cx="348881" cy="739837"/>
          </a:xfrm>
          <a:prstGeom prst="rect">
            <a:avLst/>
          </a:prstGeom>
        </p:spPr>
      </p:pic>
      <p:pic>
        <p:nvPicPr>
          <p:cNvPr id="58" name="Image 57" descr="oeuf.jpeg">
            <a:extLst>
              <a:ext uri="{FF2B5EF4-FFF2-40B4-BE49-F238E27FC236}">
                <a16:creationId xmlns:a16="http://schemas.microsoft.com/office/drawing/2014/main" id="{5597F822-9F89-4A3E-A35B-7F1CFF36F0B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19863" r="4850" b="10915"/>
          <a:stretch/>
        </p:blipFill>
        <p:spPr>
          <a:xfrm>
            <a:off x="6408951" y="4043555"/>
            <a:ext cx="912956" cy="493834"/>
          </a:xfrm>
          <a:prstGeom prst="rect">
            <a:avLst/>
          </a:prstGeom>
        </p:spPr>
      </p:pic>
      <p:pic>
        <p:nvPicPr>
          <p:cNvPr id="59" name="Image 58" descr="poisson.jpg">
            <a:extLst>
              <a:ext uri="{FF2B5EF4-FFF2-40B4-BE49-F238E27FC236}">
                <a16:creationId xmlns:a16="http://schemas.microsoft.com/office/drawing/2014/main" id="{DB47CADE-9EF7-4F46-B25A-F834A2B9C81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b="7911"/>
          <a:stretch/>
        </p:blipFill>
        <p:spPr>
          <a:xfrm>
            <a:off x="5644162" y="4185895"/>
            <a:ext cx="735325" cy="532998"/>
          </a:xfrm>
          <a:prstGeom prst="rect">
            <a:avLst/>
          </a:prstGeom>
        </p:spPr>
      </p:pic>
      <p:pic>
        <p:nvPicPr>
          <p:cNvPr id="60" name="Image 59" descr="poulet.jpeg">
            <a:extLst>
              <a:ext uri="{FF2B5EF4-FFF2-40B4-BE49-F238E27FC236}">
                <a16:creationId xmlns:a16="http://schemas.microsoft.com/office/drawing/2014/main" id="{6EDD6205-16AD-48C1-A64F-E769A2B3BA7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7839" r="7409" b="8867"/>
          <a:stretch/>
        </p:blipFill>
        <p:spPr>
          <a:xfrm>
            <a:off x="5652287" y="4816761"/>
            <a:ext cx="801295" cy="525826"/>
          </a:xfrm>
          <a:prstGeom prst="rect">
            <a:avLst/>
          </a:prstGeom>
        </p:spPr>
      </p:pic>
      <p:pic>
        <p:nvPicPr>
          <p:cNvPr id="61" name="Image 60" descr="saumon.jpeg">
            <a:extLst>
              <a:ext uri="{FF2B5EF4-FFF2-40B4-BE49-F238E27FC236}">
                <a16:creationId xmlns:a16="http://schemas.microsoft.com/office/drawing/2014/main" id="{B3AA3B9F-758B-48B4-9703-AA0403CFF08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6872"/>
          <a:stretch/>
        </p:blipFill>
        <p:spPr>
          <a:xfrm>
            <a:off x="4668334" y="4294683"/>
            <a:ext cx="913302" cy="513136"/>
          </a:xfrm>
          <a:prstGeom prst="rect">
            <a:avLst/>
          </a:prstGeom>
        </p:spPr>
      </p:pic>
      <p:pic>
        <p:nvPicPr>
          <p:cNvPr id="62" name="Image 61" descr="viande.jpeg">
            <a:extLst>
              <a:ext uri="{FF2B5EF4-FFF2-40B4-BE49-F238E27FC236}">
                <a16:creationId xmlns:a16="http://schemas.microsoft.com/office/drawing/2014/main" id="{8BAC59FB-6A1E-4B51-8E00-3CD69D2FDBB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b="7390"/>
          <a:stretch/>
        </p:blipFill>
        <p:spPr>
          <a:xfrm>
            <a:off x="4635781" y="4854785"/>
            <a:ext cx="913303" cy="471959"/>
          </a:xfrm>
          <a:prstGeom prst="rect">
            <a:avLst/>
          </a:prstGeom>
        </p:spPr>
      </p:pic>
      <p:pic>
        <p:nvPicPr>
          <p:cNvPr id="63" name="Image 62" descr="haricot rouge.jpg">
            <a:extLst>
              <a:ext uri="{FF2B5EF4-FFF2-40B4-BE49-F238E27FC236}">
                <a16:creationId xmlns:a16="http://schemas.microsoft.com/office/drawing/2014/main" id="{2495D588-410B-41E3-8FD3-2BB175F0C5D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78" y="3127770"/>
            <a:ext cx="705539" cy="583743"/>
          </a:xfrm>
          <a:prstGeom prst="rect">
            <a:avLst/>
          </a:prstGeom>
        </p:spPr>
      </p:pic>
      <p:pic>
        <p:nvPicPr>
          <p:cNvPr id="64" name="Image 63" descr="lentilles.jpg">
            <a:extLst>
              <a:ext uri="{FF2B5EF4-FFF2-40B4-BE49-F238E27FC236}">
                <a16:creationId xmlns:a16="http://schemas.microsoft.com/office/drawing/2014/main" id="{B092543F-8634-43AD-824F-8FE143C5A11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70" y="3725352"/>
            <a:ext cx="623141" cy="515845"/>
          </a:xfrm>
          <a:prstGeom prst="rect">
            <a:avLst/>
          </a:prstGeom>
        </p:spPr>
      </p:pic>
      <p:pic>
        <p:nvPicPr>
          <p:cNvPr id="65" name="Picture 2" descr="Afficher l'image d'origine">
            <a:extLst>
              <a:ext uri="{FF2B5EF4-FFF2-40B4-BE49-F238E27FC236}">
                <a16:creationId xmlns:a16="http://schemas.microsoft.com/office/drawing/2014/main" id="{F170A295-8089-4512-9EAE-2CE6DC07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/>
          <a:srcRect t="11307" b="13472"/>
          <a:stretch>
            <a:fillRect/>
          </a:stretch>
        </p:blipFill>
        <p:spPr bwMode="auto">
          <a:xfrm>
            <a:off x="3726545" y="4811292"/>
            <a:ext cx="919622" cy="518810"/>
          </a:xfrm>
          <a:prstGeom prst="rect">
            <a:avLst/>
          </a:prstGeom>
          <a:noFill/>
        </p:spPr>
      </p:pic>
      <p:pic>
        <p:nvPicPr>
          <p:cNvPr id="66" name="Image 65" descr="Une image contenant alimentation, fruit&#10;&#10;Description générée avec un niveau de confiance très élevé">
            <a:extLst>
              <a:ext uri="{FF2B5EF4-FFF2-40B4-BE49-F238E27FC236}">
                <a16:creationId xmlns:a16="http://schemas.microsoft.com/office/drawing/2014/main" id="{019FD504-AC4F-4CBF-93B6-7A034055AEE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54780" y="4261477"/>
            <a:ext cx="753799" cy="501121"/>
          </a:xfrm>
          <a:prstGeom prst="rect">
            <a:avLst/>
          </a:prstGeom>
        </p:spPr>
      </p:pic>
      <p:pic>
        <p:nvPicPr>
          <p:cNvPr id="67" name="Image 66" descr="pa¦étes.jpg">
            <a:extLst>
              <a:ext uri="{FF2B5EF4-FFF2-40B4-BE49-F238E27FC236}">
                <a16:creationId xmlns:a16="http://schemas.microsoft.com/office/drawing/2014/main" id="{6DC0BC02-8D7A-4D3D-BE15-F0D2A052A12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4845" r="2976" b="15966"/>
          <a:stretch/>
        </p:blipFill>
        <p:spPr>
          <a:xfrm>
            <a:off x="2826735" y="4963462"/>
            <a:ext cx="951844" cy="371769"/>
          </a:xfrm>
          <a:prstGeom prst="rect">
            <a:avLst/>
          </a:prstGeom>
        </p:spPr>
      </p:pic>
      <p:pic>
        <p:nvPicPr>
          <p:cNvPr id="68" name="Image 67" descr="pomme de terre.jpg">
            <a:extLst>
              <a:ext uri="{FF2B5EF4-FFF2-40B4-BE49-F238E27FC236}">
                <a16:creationId xmlns:a16="http://schemas.microsoft.com/office/drawing/2014/main" id="{43B0B127-9B4F-4AC5-AD25-A5413EA4F4C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00" y="3799742"/>
            <a:ext cx="730900" cy="484103"/>
          </a:xfrm>
          <a:prstGeom prst="rect">
            <a:avLst/>
          </a:prstGeom>
        </p:spPr>
      </p:pic>
      <p:pic>
        <p:nvPicPr>
          <p:cNvPr id="69" name="Image 68" descr="riz.jpg">
            <a:extLst>
              <a:ext uri="{FF2B5EF4-FFF2-40B4-BE49-F238E27FC236}">
                <a16:creationId xmlns:a16="http://schemas.microsoft.com/office/drawing/2014/main" id="{9FB9EE67-6D68-4EA6-861F-97052137919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18957" b="4673"/>
          <a:stretch/>
        </p:blipFill>
        <p:spPr>
          <a:xfrm>
            <a:off x="3101434" y="4283197"/>
            <a:ext cx="592314" cy="607444"/>
          </a:xfrm>
          <a:prstGeom prst="rect">
            <a:avLst/>
          </a:prstGeom>
        </p:spPr>
      </p:pic>
      <p:pic>
        <p:nvPicPr>
          <p:cNvPr id="70" name="Image 69" descr="1-4 de baguette.jpg">
            <a:extLst>
              <a:ext uri="{FF2B5EF4-FFF2-40B4-BE49-F238E27FC236}">
                <a16:creationId xmlns:a16="http://schemas.microsoft.com/office/drawing/2014/main" id="{08065D31-C2A6-4A2C-9237-14BA25590071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8" b="8518"/>
          <a:stretch/>
        </p:blipFill>
        <p:spPr>
          <a:xfrm>
            <a:off x="2940502" y="3152934"/>
            <a:ext cx="828182" cy="642764"/>
          </a:xfrm>
          <a:prstGeom prst="rect">
            <a:avLst/>
          </a:prstGeom>
        </p:spPr>
      </p:pic>
      <p:pic>
        <p:nvPicPr>
          <p:cNvPr id="71" name="Image 70" descr="Une image contenant fruit, graine de sésame, ciel, mur&#10;&#10;Description générée avec un niveau de confiance très élevé">
            <a:extLst>
              <a:ext uri="{FF2B5EF4-FFF2-40B4-BE49-F238E27FC236}">
                <a16:creationId xmlns:a16="http://schemas.microsoft.com/office/drawing/2014/main" id="{848B89B2-B909-49B7-929F-23CBE498588B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6996" t="31627" r="7094" b="23375"/>
          <a:stretch/>
        </p:blipFill>
        <p:spPr>
          <a:xfrm>
            <a:off x="3830442" y="2673465"/>
            <a:ext cx="790539" cy="414070"/>
          </a:xfrm>
          <a:prstGeom prst="rect">
            <a:avLst/>
          </a:prstGeom>
        </p:spPr>
      </p:pic>
      <p:pic>
        <p:nvPicPr>
          <p:cNvPr id="72" name="Image 71" descr="Une image contenant assiette, alimentation, fruit&#10;&#10;Description générée automatiquement">
            <a:extLst>
              <a:ext uri="{FF2B5EF4-FFF2-40B4-BE49-F238E27FC236}">
                <a16:creationId xmlns:a16="http://schemas.microsoft.com/office/drawing/2014/main" id="{EBCDA729-AA21-4F35-B7FC-A8168C01E4B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15788" r="5606" b="6503"/>
          <a:stretch/>
        </p:blipFill>
        <p:spPr>
          <a:xfrm>
            <a:off x="2858921" y="2618758"/>
            <a:ext cx="950612" cy="481199"/>
          </a:xfrm>
          <a:prstGeom prst="rect">
            <a:avLst/>
          </a:prstGeom>
        </p:spPr>
      </p:pic>
      <p:pic>
        <p:nvPicPr>
          <p:cNvPr id="73" name="Image 72" descr="chocolat.jpeg">
            <a:extLst>
              <a:ext uri="{FF2B5EF4-FFF2-40B4-BE49-F238E27FC236}">
                <a16:creationId xmlns:a16="http://schemas.microsoft.com/office/drawing/2014/main" id="{E80644ED-58BE-4E18-97DE-EA2E0D105793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7579"/>
          <a:stretch/>
        </p:blipFill>
        <p:spPr>
          <a:xfrm>
            <a:off x="1006455" y="4256434"/>
            <a:ext cx="657191" cy="423185"/>
          </a:xfrm>
          <a:prstGeom prst="rect">
            <a:avLst/>
          </a:prstGeom>
        </p:spPr>
      </p:pic>
      <p:pic>
        <p:nvPicPr>
          <p:cNvPr id="74" name="Image 73" descr="frites.jpeg">
            <a:extLst>
              <a:ext uri="{FF2B5EF4-FFF2-40B4-BE49-F238E27FC236}">
                <a16:creationId xmlns:a16="http://schemas.microsoft.com/office/drawing/2014/main" id="{1281D402-AF81-46FA-9606-17ED74FAA06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13" y="2127810"/>
            <a:ext cx="422733" cy="474443"/>
          </a:xfrm>
          <a:prstGeom prst="rect">
            <a:avLst/>
          </a:prstGeom>
        </p:spPr>
      </p:pic>
      <p:pic>
        <p:nvPicPr>
          <p:cNvPr id="75" name="Image 74" descr="nuggets.jpeg">
            <a:extLst>
              <a:ext uri="{FF2B5EF4-FFF2-40B4-BE49-F238E27FC236}">
                <a16:creationId xmlns:a16="http://schemas.microsoft.com/office/drawing/2014/main" id="{8C0141BD-3A4F-4F2E-963E-13447CCE3695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12222" r="5249"/>
          <a:stretch/>
        </p:blipFill>
        <p:spPr>
          <a:xfrm>
            <a:off x="1028194" y="3477116"/>
            <a:ext cx="684411" cy="481199"/>
          </a:xfrm>
          <a:prstGeom prst="rect">
            <a:avLst/>
          </a:prstGeom>
        </p:spPr>
      </p:pic>
      <p:pic>
        <p:nvPicPr>
          <p:cNvPr id="76" name="Image 75" descr="pain au chocolat.jpeg">
            <a:extLst>
              <a:ext uri="{FF2B5EF4-FFF2-40B4-BE49-F238E27FC236}">
                <a16:creationId xmlns:a16="http://schemas.microsoft.com/office/drawing/2014/main" id="{D32FF2A7-CA44-400C-A7AC-C6655DEF62D6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4191" r="9985" b="8575"/>
          <a:stretch/>
        </p:blipFill>
        <p:spPr>
          <a:xfrm>
            <a:off x="363587" y="4882675"/>
            <a:ext cx="634063" cy="442590"/>
          </a:xfrm>
          <a:prstGeom prst="rect">
            <a:avLst/>
          </a:prstGeom>
        </p:spPr>
      </p:pic>
      <p:pic>
        <p:nvPicPr>
          <p:cNvPr id="77" name="Picture 88">
            <a:extLst>
              <a:ext uri="{FF2B5EF4-FFF2-40B4-BE49-F238E27FC236}">
                <a16:creationId xmlns:a16="http://schemas.microsoft.com/office/drawing/2014/main" id="{92128C4D-86AE-4F96-8F15-B682C134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994950" y="1627632"/>
            <a:ext cx="608357" cy="438899"/>
          </a:xfrm>
          <a:prstGeom prst="rect">
            <a:avLst/>
          </a:prstGeom>
          <a:noFill/>
        </p:spPr>
      </p:pic>
      <p:pic>
        <p:nvPicPr>
          <p:cNvPr id="78" name="Picture 89">
            <a:extLst>
              <a:ext uri="{FF2B5EF4-FFF2-40B4-BE49-F238E27FC236}">
                <a16:creationId xmlns:a16="http://schemas.microsoft.com/office/drawing/2014/main" id="{2B3EC35D-0AE0-46C0-BF5F-20CF2DAF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31551" y="1987672"/>
            <a:ext cx="748971" cy="556379"/>
          </a:xfrm>
          <a:prstGeom prst="rect">
            <a:avLst/>
          </a:prstGeom>
          <a:noFill/>
        </p:spPr>
      </p:pic>
      <p:pic>
        <p:nvPicPr>
          <p:cNvPr id="79" name="Picture 4" descr="Résultat d’images pour cookies fond blanc">
            <a:extLst>
              <a:ext uri="{FF2B5EF4-FFF2-40B4-BE49-F238E27FC236}">
                <a16:creationId xmlns:a16="http://schemas.microsoft.com/office/drawing/2014/main" id="{FAC4A438-DF7F-4EBE-9B95-BDFEA8D3E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5558" r="11794" b="13653"/>
          <a:stretch/>
        </p:blipFill>
        <p:spPr bwMode="auto">
          <a:xfrm>
            <a:off x="1086977" y="4841269"/>
            <a:ext cx="649319" cy="4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ésultat d’images pour nutella">
            <a:extLst>
              <a:ext uri="{FF2B5EF4-FFF2-40B4-BE49-F238E27FC236}">
                <a16:creationId xmlns:a16="http://schemas.microsoft.com/office/drawing/2014/main" id="{F5ACAA21-5087-440C-90EB-B37101A9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7" y="4047509"/>
            <a:ext cx="779316" cy="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 80" descr="bonbons.jpeg">
            <a:extLst>
              <a:ext uri="{FF2B5EF4-FFF2-40B4-BE49-F238E27FC236}">
                <a16:creationId xmlns:a16="http://schemas.microsoft.com/office/drawing/2014/main" id="{A9FDBB7F-CC9B-450F-99F6-1689BCEA24AC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3943"/>
          <a:stretch/>
        </p:blipFill>
        <p:spPr>
          <a:xfrm>
            <a:off x="281429" y="3341575"/>
            <a:ext cx="610266" cy="450057"/>
          </a:xfrm>
          <a:prstGeom prst="rect">
            <a:avLst/>
          </a:prstGeom>
        </p:spPr>
      </p:pic>
      <p:pic>
        <p:nvPicPr>
          <p:cNvPr id="82" name="Image 81" descr="chips.jpeg">
            <a:extLst>
              <a:ext uri="{FF2B5EF4-FFF2-40B4-BE49-F238E27FC236}">
                <a16:creationId xmlns:a16="http://schemas.microsoft.com/office/drawing/2014/main" id="{203C776F-B769-4650-AAE8-393730458997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17170"/>
          <a:stretch/>
        </p:blipFill>
        <p:spPr>
          <a:xfrm>
            <a:off x="481307" y="2638869"/>
            <a:ext cx="565366" cy="580786"/>
          </a:xfrm>
          <a:prstGeom prst="rect">
            <a:avLst/>
          </a:prstGeom>
        </p:spPr>
      </p:pic>
      <p:pic>
        <p:nvPicPr>
          <p:cNvPr id="83" name="Image 82" descr="huile de noix.jpeg">
            <a:extLst>
              <a:ext uri="{FF2B5EF4-FFF2-40B4-BE49-F238E27FC236}">
                <a16:creationId xmlns:a16="http://schemas.microsoft.com/office/drawing/2014/main" id="{30B9C7C6-5921-49E1-BDE0-89238F958BFE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3643" b="3643"/>
          <a:stretch/>
        </p:blipFill>
        <p:spPr>
          <a:xfrm>
            <a:off x="2306436" y="4781832"/>
            <a:ext cx="460997" cy="550082"/>
          </a:xfrm>
          <a:prstGeom prst="rect">
            <a:avLst/>
          </a:prstGeom>
        </p:spPr>
      </p:pic>
      <p:pic>
        <p:nvPicPr>
          <p:cNvPr id="84" name="Image 83" descr="moutarde .jpeg">
            <a:extLst>
              <a:ext uri="{FF2B5EF4-FFF2-40B4-BE49-F238E27FC236}">
                <a16:creationId xmlns:a16="http://schemas.microsoft.com/office/drawing/2014/main" id="{34BF8197-EE5A-475A-8841-B37BA388FD72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8391" r="13538" b="8391"/>
          <a:stretch/>
        </p:blipFill>
        <p:spPr>
          <a:xfrm>
            <a:off x="1889144" y="3729301"/>
            <a:ext cx="332956" cy="560823"/>
          </a:xfrm>
          <a:prstGeom prst="rect">
            <a:avLst/>
          </a:prstGeom>
        </p:spPr>
      </p:pic>
      <p:pic>
        <p:nvPicPr>
          <p:cNvPr id="85" name="Image 84" descr="beurre.jpeg">
            <a:extLst>
              <a:ext uri="{FF2B5EF4-FFF2-40B4-BE49-F238E27FC236}">
                <a16:creationId xmlns:a16="http://schemas.microsoft.com/office/drawing/2014/main" id="{7A3A5938-29F5-49EB-A5BD-ECF827B26603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0434" r="8037" b="7647"/>
          <a:stretch/>
        </p:blipFill>
        <p:spPr>
          <a:xfrm>
            <a:off x="2256892" y="4256033"/>
            <a:ext cx="553036" cy="400594"/>
          </a:xfrm>
          <a:prstGeom prst="rect">
            <a:avLst/>
          </a:prstGeom>
        </p:spPr>
      </p:pic>
      <p:pic>
        <p:nvPicPr>
          <p:cNvPr id="86" name="Image 85" descr="huile de tournesol.jpeg">
            <a:extLst>
              <a:ext uri="{FF2B5EF4-FFF2-40B4-BE49-F238E27FC236}">
                <a16:creationId xmlns:a16="http://schemas.microsoft.com/office/drawing/2014/main" id="{BD6AFF40-AE97-49DD-B20B-F7D85D99377B}"/>
              </a:ext>
            </a:extLst>
          </p:cNvPr>
          <p:cNvPicPr>
            <a:picLocks noChangeAspect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7" t="7580" r="30591" b="5339"/>
          <a:stretch/>
        </p:blipFill>
        <p:spPr>
          <a:xfrm>
            <a:off x="1840837" y="4416293"/>
            <a:ext cx="287429" cy="94596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E5209DF3-B3A4-48D0-9E33-628D4B9575FB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t="13622" b="6992"/>
          <a:stretch/>
        </p:blipFill>
        <p:spPr>
          <a:xfrm>
            <a:off x="2034523" y="3276711"/>
            <a:ext cx="756514" cy="400595"/>
          </a:xfrm>
          <a:prstGeom prst="rect">
            <a:avLst/>
          </a:prstGeom>
        </p:spPr>
      </p:pic>
      <p:pic>
        <p:nvPicPr>
          <p:cNvPr id="88" name="Image 87" descr="camembert.jpeg">
            <a:extLst>
              <a:ext uri="{FF2B5EF4-FFF2-40B4-BE49-F238E27FC236}">
                <a16:creationId xmlns:a16="http://schemas.microsoft.com/office/drawing/2014/main" id="{C2E15332-173D-4F9B-8867-B46B0125A056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16200" r="15139" b="15261"/>
          <a:stretch/>
        </p:blipFill>
        <p:spPr>
          <a:xfrm>
            <a:off x="395560" y="1622745"/>
            <a:ext cx="487250" cy="357422"/>
          </a:xfrm>
          <a:prstGeom prst="rect">
            <a:avLst/>
          </a:prstGeom>
        </p:spPr>
      </p:pic>
      <p:pic>
        <p:nvPicPr>
          <p:cNvPr id="89" name="Image 88" descr="emmental rappé.jpeg">
            <a:extLst>
              <a:ext uri="{FF2B5EF4-FFF2-40B4-BE49-F238E27FC236}">
                <a16:creationId xmlns:a16="http://schemas.microsoft.com/office/drawing/2014/main" id="{CCE77CD8-2314-4D19-BDE8-49EFB21176A5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12046" r="4927" b="9049"/>
          <a:stretch/>
        </p:blipFill>
        <p:spPr>
          <a:xfrm>
            <a:off x="1086977" y="2803788"/>
            <a:ext cx="578084" cy="3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864980CF-C277-4D43-B9E8-CF25CF420CE8}"/>
              </a:ext>
            </a:extLst>
          </p:cNvPr>
          <p:cNvSpPr txBox="1"/>
          <p:nvPr/>
        </p:nvSpPr>
        <p:spPr>
          <a:xfrm>
            <a:off x="459345" y="1590681"/>
            <a:ext cx="11682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1BC7E"/>
                </a:solidFill>
              </a:rPr>
              <a:t>« ASSIETTES DE LA PERFORMANCE » : </a:t>
            </a:r>
            <a:r>
              <a:rPr lang="fr-FR" sz="2400" dirty="0"/>
              <a:t>s’alimenter selon les besoins de l’entraînement</a:t>
            </a:r>
          </a:p>
          <a:p>
            <a:r>
              <a:rPr lang="fr-FR" b="1" dirty="0"/>
              <a:t>Faites varier votre quantité de féculents selon l’intensité de la journée.</a:t>
            </a:r>
          </a:p>
        </p:txBody>
      </p:sp>
      <p:graphicFrame>
        <p:nvGraphicFramePr>
          <p:cNvPr id="103" name="Graphique 102">
            <a:extLst>
              <a:ext uri="{FF2B5EF4-FFF2-40B4-BE49-F238E27FC236}">
                <a16:creationId xmlns:a16="http://schemas.microsoft.com/office/drawing/2014/main" id="{5C6AEEC8-FE3A-4A3A-8CDA-FF03CEC73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3521"/>
              </p:ext>
            </p:extLst>
          </p:nvPr>
        </p:nvGraphicFramePr>
        <p:xfrm>
          <a:off x="1529556" y="2948064"/>
          <a:ext cx="2761093" cy="183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4" name="Graphique 103">
            <a:extLst>
              <a:ext uri="{FF2B5EF4-FFF2-40B4-BE49-F238E27FC236}">
                <a16:creationId xmlns:a16="http://schemas.microsoft.com/office/drawing/2014/main" id="{6F76A03E-7324-485C-9D14-90F685C3C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120501"/>
              </p:ext>
            </p:extLst>
          </p:nvPr>
        </p:nvGraphicFramePr>
        <p:xfrm>
          <a:off x="5521655" y="2972312"/>
          <a:ext cx="2761092" cy="18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" name="Graphique 104">
            <a:extLst>
              <a:ext uri="{FF2B5EF4-FFF2-40B4-BE49-F238E27FC236}">
                <a16:creationId xmlns:a16="http://schemas.microsoft.com/office/drawing/2014/main" id="{DBB10D00-1A75-4F61-B109-6B3B1F2E5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130409"/>
              </p:ext>
            </p:extLst>
          </p:nvPr>
        </p:nvGraphicFramePr>
        <p:xfrm>
          <a:off x="9366899" y="2915947"/>
          <a:ext cx="2775128" cy="189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6" name="ZoneTexte 105">
            <a:extLst>
              <a:ext uri="{FF2B5EF4-FFF2-40B4-BE49-F238E27FC236}">
                <a16:creationId xmlns:a16="http://schemas.microsoft.com/office/drawing/2014/main" id="{5338F4AC-0948-4CC1-8A2C-140CBECBF316}"/>
              </a:ext>
            </a:extLst>
          </p:cNvPr>
          <p:cNvSpPr txBox="1"/>
          <p:nvPr/>
        </p:nvSpPr>
        <p:spPr>
          <a:xfrm>
            <a:off x="1943923" y="4720361"/>
            <a:ext cx="172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Plus de féculents que de légumes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B3B90BA-F43A-4193-9573-2161DCBA3B95}"/>
              </a:ext>
            </a:extLst>
          </p:cNvPr>
          <p:cNvSpPr txBox="1"/>
          <p:nvPr/>
        </p:nvSpPr>
        <p:spPr>
          <a:xfrm>
            <a:off x="5805800" y="4720361"/>
            <a:ext cx="204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Autant de féculents que de légumes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7DF98652-F112-4295-8D27-89D501998E6C}"/>
              </a:ext>
            </a:extLst>
          </p:cNvPr>
          <p:cNvSpPr txBox="1"/>
          <p:nvPr/>
        </p:nvSpPr>
        <p:spPr>
          <a:xfrm>
            <a:off x="9714576" y="4675877"/>
            <a:ext cx="17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Moins de féculents que de légumes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1F71F144-A813-45B0-BE99-EBCDF2AA3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" y="5629055"/>
            <a:ext cx="1370438" cy="553576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1C5D3EA3-FA69-43A3-9BC7-D36576E13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463" y="5597524"/>
            <a:ext cx="1911409" cy="575725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19EA3B0E-E8A9-4A22-9256-82B3659F5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6496" y="5709265"/>
            <a:ext cx="1320158" cy="497547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37F8737A-6A7A-467F-8342-9A57468375CB}"/>
              </a:ext>
            </a:extLst>
          </p:cNvPr>
          <p:cNvSpPr txBox="1"/>
          <p:nvPr/>
        </p:nvSpPr>
        <p:spPr>
          <a:xfrm>
            <a:off x="966493" y="2537483"/>
            <a:ext cx="2775128" cy="369332"/>
          </a:xfrm>
          <a:prstGeom prst="rect">
            <a:avLst/>
          </a:prstGeom>
          <a:solidFill>
            <a:srgbClr val="0D15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Entraînement intense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A558DDBE-4FDE-4DD9-B457-EBA4C0A9A846}"/>
              </a:ext>
            </a:extLst>
          </p:cNvPr>
          <p:cNvSpPr txBox="1"/>
          <p:nvPr/>
        </p:nvSpPr>
        <p:spPr>
          <a:xfrm>
            <a:off x="4974606" y="2537483"/>
            <a:ext cx="2775128" cy="369332"/>
          </a:xfrm>
          <a:prstGeom prst="rect">
            <a:avLst/>
          </a:prstGeom>
          <a:solidFill>
            <a:srgbClr val="0D15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Entraînement modéré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6CB022B-8AFB-413E-B687-A67B20303F2E}"/>
              </a:ext>
            </a:extLst>
          </p:cNvPr>
          <p:cNvSpPr txBox="1"/>
          <p:nvPr/>
        </p:nvSpPr>
        <p:spPr>
          <a:xfrm>
            <a:off x="8654354" y="2537483"/>
            <a:ext cx="2775128" cy="369332"/>
          </a:xfrm>
          <a:prstGeom prst="rect">
            <a:avLst/>
          </a:prstGeom>
          <a:solidFill>
            <a:srgbClr val="0D15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Entraînement léger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5BF70439-F375-4A9D-8095-FA75CA0FD842}"/>
              </a:ext>
            </a:extLst>
          </p:cNvPr>
          <p:cNvSpPr txBox="1"/>
          <p:nvPr/>
        </p:nvSpPr>
        <p:spPr>
          <a:xfrm>
            <a:off x="1376086" y="5391885"/>
            <a:ext cx="191140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8982C"/>
                </a:solidFill>
              </a:rPr>
              <a:t>Riz</a:t>
            </a:r>
          </a:p>
          <a:p>
            <a:r>
              <a:rPr lang="fr-FR" sz="1400" dirty="0">
                <a:solidFill>
                  <a:srgbClr val="F8982C"/>
                </a:solidFill>
              </a:rPr>
              <a:t>Pâtes</a:t>
            </a:r>
          </a:p>
          <a:p>
            <a:r>
              <a:rPr lang="fr-FR" sz="1400" dirty="0">
                <a:solidFill>
                  <a:srgbClr val="F8982C"/>
                </a:solidFill>
              </a:rPr>
              <a:t>Pomme de terre</a:t>
            </a:r>
          </a:p>
          <a:p>
            <a:r>
              <a:rPr lang="fr-FR" sz="1400" dirty="0">
                <a:solidFill>
                  <a:srgbClr val="F8982C"/>
                </a:solidFill>
              </a:rPr>
              <a:t>Semoule</a:t>
            </a:r>
          </a:p>
          <a:p>
            <a:r>
              <a:rPr lang="fr-FR" sz="1400" dirty="0">
                <a:solidFill>
                  <a:srgbClr val="F8982C"/>
                </a:solidFill>
              </a:rPr>
              <a:t>Pain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AFD0F2C-A5BF-4B1A-8900-0597AFEAAA5C}"/>
              </a:ext>
            </a:extLst>
          </p:cNvPr>
          <p:cNvCxnSpPr/>
          <p:nvPr/>
        </p:nvCxnSpPr>
        <p:spPr>
          <a:xfrm>
            <a:off x="1376086" y="5432709"/>
            <a:ext cx="0" cy="1245465"/>
          </a:xfrm>
          <a:prstGeom prst="line">
            <a:avLst/>
          </a:prstGeom>
          <a:ln>
            <a:solidFill>
              <a:srgbClr val="F8982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139B0EF1-DC85-4712-BFCC-ECD69808B417}"/>
              </a:ext>
            </a:extLst>
          </p:cNvPr>
          <p:cNvSpPr txBox="1"/>
          <p:nvPr/>
        </p:nvSpPr>
        <p:spPr>
          <a:xfrm>
            <a:off x="5469381" y="5448985"/>
            <a:ext cx="191140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EE1B25"/>
                </a:solidFill>
              </a:rPr>
              <a:t>Volaille</a:t>
            </a:r>
          </a:p>
          <a:p>
            <a:r>
              <a:rPr lang="fr-FR" sz="1400" dirty="0">
                <a:solidFill>
                  <a:srgbClr val="EE1B25"/>
                </a:solidFill>
              </a:rPr>
              <a:t>Poisson</a:t>
            </a:r>
          </a:p>
          <a:p>
            <a:r>
              <a:rPr lang="fr-FR" sz="1400" dirty="0">
                <a:solidFill>
                  <a:srgbClr val="EE1B25"/>
                </a:solidFill>
              </a:rPr>
              <a:t>Œuf</a:t>
            </a:r>
          </a:p>
          <a:p>
            <a:r>
              <a:rPr lang="fr-FR" sz="1400" dirty="0">
                <a:solidFill>
                  <a:srgbClr val="EE1B25"/>
                </a:solidFill>
              </a:rPr>
              <a:t>Bœuf/ Agneau/ Veau/Porc</a:t>
            </a:r>
          </a:p>
          <a:p>
            <a:r>
              <a:rPr lang="fr-FR" sz="1400" dirty="0">
                <a:solidFill>
                  <a:srgbClr val="EE1B25"/>
                </a:solidFill>
              </a:rPr>
              <a:t>Protéines végétales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5DCE7C89-B3EA-4CAC-AA2E-3242DFF27487}"/>
              </a:ext>
            </a:extLst>
          </p:cNvPr>
          <p:cNvCxnSpPr/>
          <p:nvPr/>
        </p:nvCxnSpPr>
        <p:spPr>
          <a:xfrm>
            <a:off x="5469381" y="5542063"/>
            <a:ext cx="0" cy="1245465"/>
          </a:xfrm>
          <a:prstGeom prst="line">
            <a:avLst/>
          </a:prstGeom>
          <a:ln>
            <a:solidFill>
              <a:srgbClr val="EE1B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B2F759BA-1C96-4134-89B5-6E7DBE7D79DB}"/>
              </a:ext>
            </a:extLst>
          </p:cNvPr>
          <p:cNvSpPr txBox="1"/>
          <p:nvPr/>
        </p:nvSpPr>
        <p:spPr>
          <a:xfrm>
            <a:off x="9656655" y="5578387"/>
            <a:ext cx="19114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9C251"/>
                </a:solidFill>
              </a:rPr>
              <a:t>Fruits</a:t>
            </a:r>
          </a:p>
          <a:p>
            <a:r>
              <a:rPr lang="fr-FR" sz="1400" dirty="0">
                <a:solidFill>
                  <a:srgbClr val="79C251"/>
                </a:solidFill>
              </a:rPr>
              <a:t>Cuits</a:t>
            </a:r>
          </a:p>
          <a:p>
            <a:r>
              <a:rPr lang="fr-FR" sz="1400" dirty="0">
                <a:solidFill>
                  <a:srgbClr val="79C251"/>
                </a:solidFill>
              </a:rPr>
              <a:t>Crus</a:t>
            </a:r>
          </a:p>
          <a:p>
            <a:r>
              <a:rPr lang="fr-FR" sz="1400" dirty="0">
                <a:solidFill>
                  <a:srgbClr val="79C251"/>
                </a:solidFill>
              </a:rPr>
              <a:t>Soupe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BE2D5CEC-E5A8-472F-8EB9-E94C047E786F}"/>
              </a:ext>
            </a:extLst>
          </p:cNvPr>
          <p:cNvCxnSpPr>
            <a:cxnSpLocks/>
          </p:cNvCxnSpPr>
          <p:nvPr/>
        </p:nvCxnSpPr>
        <p:spPr>
          <a:xfrm>
            <a:off x="9656655" y="5597524"/>
            <a:ext cx="0" cy="934970"/>
          </a:xfrm>
          <a:prstGeom prst="line">
            <a:avLst/>
          </a:prstGeom>
          <a:ln>
            <a:solidFill>
              <a:srgbClr val="79C25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A751735-6A66-4BA6-9B92-A89DAF577863}"/>
              </a:ext>
            </a:extLst>
          </p:cNvPr>
          <p:cNvSpPr txBox="1"/>
          <p:nvPr/>
        </p:nvSpPr>
        <p:spPr>
          <a:xfrm>
            <a:off x="8402354" y="3052488"/>
            <a:ext cx="13704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+ 1 cuillère à café de matière grasse (avocat, noix, huile, beurre)</a:t>
            </a:r>
          </a:p>
          <a:p>
            <a:r>
              <a:rPr lang="fr-FR" sz="1050" dirty="0"/>
              <a:t>+ hydratation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9C746D77-92FF-4D48-896C-367DAD4E09F8}"/>
              </a:ext>
            </a:extLst>
          </p:cNvPr>
          <p:cNvSpPr txBox="1"/>
          <p:nvPr/>
        </p:nvSpPr>
        <p:spPr>
          <a:xfrm>
            <a:off x="4549422" y="3046277"/>
            <a:ext cx="13704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+ 1 cuillère à soupe de matière grasse (avocat, noix, huile, beurre)</a:t>
            </a:r>
          </a:p>
          <a:p>
            <a:r>
              <a:rPr lang="fr-FR" sz="1050" dirty="0"/>
              <a:t>+ hydratation</a:t>
            </a:r>
          </a:p>
          <a:p>
            <a:r>
              <a:rPr lang="fr-FR" sz="1050" dirty="0"/>
              <a:t>+ 1 fruit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FFBD7219-D46B-41CD-86DC-E334E7F024F1}"/>
              </a:ext>
            </a:extLst>
          </p:cNvPr>
          <p:cNvSpPr txBox="1"/>
          <p:nvPr/>
        </p:nvSpPr>
        <p:spPr>
          <a:xfrm>
            <a:off x="585564" y="3119518"/>
            <a:ext cx="13704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+ 2 cuillères à soupe de matière grasse (avocat, noix, huile, beurre)</a:t>
            </a:r>
          </a:p>
          <a:p>
            <a:r>
              <a:rPr lang="fr-FR" sz="1050" dirty="0"/>
              <a:t>+ hydratation</a:t>
            </a:r>
          </a:p>
          <a:p>
            <a:r>
              <a:rPr lang="fr-FR" sz="1050" dirty="0"/>
              <a:t>+ 1 fruit</a:t>
            </a:r>
          </a:p>
        </p:txBody>
      </p:sp>
      <p:sp>
        <p:nvSpPr>
          <p:cNvPr id="124" name="Titre 1">
            <a:extLst>
              <a:ext uri="{FF2B5EF4-FFF2-40B4-BE49-F238E27FC236}">
                <a16:creationId xmlns:a16="http://schemas.microsoft.com/office/drawing/2014/main" id="{EC8BE48F-9C4E-4EF9-A0D8-EC74B62B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La gestion du poids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30B3145E-478D-4EC1-AED9-E754F39FDF4E}"/>
              </a:ext>
            </a:extLst>
          </p:cNvPr>
          <p:cNvSpPr txBox="1">
            <a:spLocks/>
          </p:cNvSpPr>
          <p:nvPr/>
        </p:nvSpPr>
        <p:spPr>
          <a:xfrm>
            <a:off x="9366899" y="6378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</p:spTree>
    <p:extLst>
      <p:ext uri="{BB962C8B-B14F-4D97-AF65-F5344CB8AC3E}">
        <p14:creationId xmlns:p14="http://schemas.microsoft.com/office/powerpoint/2010/main" val="89526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1200</Words>
  <Application>Microsoft Office PowerPoint</Application>
  <PresentationFormat>Grand écran</PresentationFormat>
  <Paragraphs>288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L’Equilibre alimentaire</vt:lpstr>
      <vt:lpstr>Les objectifs</vt:lpstr>
      <vt:lpstr>Les familles d’aliments</vt:lpstr>
      <vt:lpstr>Les glucides</vt:lpstr>
      <vt:lpstr>Les protéines</vt:lpstr>
      <vt:lpstr>Les lipides</vt:lpstr>
      <vt:lpstr>La gestion du poids</vt:lpstr>
      <vt:lpstr>La gestion du poids</vt:lpstr>
      <vt:lpstr>La gestion du poids</vt:lpstr>
      <vt:lpstr>La gestion du poids – entraînements féminines</vt:lpstr>
      <vt:lpstr>La gestion du poids – entraînements masculins</vt:lpstr>
      <vt:lpstr>Conseils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l’après-pesée</dc:title>
  <dc:creator>Laurie-Anne</dc:creator>
  <cp:lastModifiedBy>Laurie-Anne</cp:lastModifiedBy>
  <cp:revision>27</cp:revision>
  <dcterms:created xsi:type="dcterms:W3CDTF">2022-02-22T16:52:33Z</dcterms:created>
  <dcterms:modified xsi:type="dcterms:W3CDTF">2022-03-11T11:00:12Z</dcterms:modified>
</cp:coreProperties>
</file>