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0509DC-A5F6-4023-948F-6C28A23016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24A704F-D1D8-449B-909F-EF0626BDD1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98E4F9-3AC4-4F91-9409-F4555AE9C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4D1F-72FF-4A88-AFE0-24D9CE1F14CE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AABC00-3DBB-4E2D-987D-C5A88DA69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53B094-6BF7-4C4B-B674-E6FCAE787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6BEC-B238-4464-8E02-47FBB0C43C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430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C625BB-88A1-4B1E-AD90-DA7E588BD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984AC74-DD5E-4BD5-93AA-B09B725D10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C8E3B5-B040-428D-AEDA-DD04FC230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4D1F-72FF-4A88-AFE0-24D9CE1F14CE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A97E8A-4B2E-4727-9FEB-F9E3245EF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3A6655-2D1E-4F7A-81F2-8A2ECC92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6BEC-B238-4464-8E02-47FBB0C43C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5120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B0216F4-6BB4-4646-A3E8-4D24FE8086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722E706-628C-49E5-AA72-174492709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97592C-81B5-4C46-B563-79EEBD30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4D1F-72FF-4A88-AFE0-24D9CE1F14CE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8CA1AA-A82A-410A-9992-7852B23E2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89C05F-40A5-4E95-B482-E5C0C95BE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6BEC-B238-4464-8E02-47FBB0C43C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954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CD02C4-E479-45A3-BC78-7213291FA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B1A2D8-DCF4-49BB-BF5C-432B44BDF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6BF88C-706C-4AEB-A4D8-C35CBAE8F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4D1F-72FF-4A88-AFE0-24D9CE1F14CE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1EDFA1-0C4A-465B-9DAA-9705898C7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CBA4CB-E588-4FE5-A541-CCFF5FF54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6BEC-B238-4464-8E02-47FBB0C43C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6614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8286D5-2F97-4D28-841E-A6A16E8DB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1DA0FC4-9646-42CA-B1BB-5C41EFD506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A600D0-96DA-4435-A509-FC5A7B50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4D1F-72FF-4A88-AFE0-24D9CE1F14CE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292CFB-4DF2-400A-8698-FC668BC9D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661333-FF8F-4728-A6ED-A2DB66B8E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6BEC-B238-4464-8E02-47FBB0C43C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2827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E039EA-C570-4737-A0C6-648A4DDFC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6AA1F0-D982-4E36-B221-C96E50C01B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E1A10E2-10EB-49F7-ABB4-1D2AF13C1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0C23212-E427-49D1-A66E-10F90855A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4D1F-72FF-4A88-AFE0-24D9CE1F14CE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B216E1C-A9BD-4320-9737-5B7AF159E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378CAC8-E08D-4B9E-9681-ADD00F99E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6BEC-B238-4464-8E02-47FBB0C43C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08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C86D95-A264-4265-9E85-D0D417B00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A068631-FCCA-46D5-9C76-170D2F1C5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2EE0F0A-18FB-4A25-B526-D3BBFB2131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3C13E57-B4F6-4DC4-BA33-ED8E0C8DAB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BD458F1-8434-4E71-A613-0177726AAD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7EEDC51-B075-46CA-AB82-D0D91E438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4D1F-72FF-4A88-AFE0-24D9CE1F14CE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BED1E36-6DC3-4B85-AD7D-FC8F01286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44A637E-57D3-4451-B64B-8D1785059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6BEC-B238-4464-8E02-47FBB0C43C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118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2A8CCC-69E2-4997-B4D4-ED2854CC6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9319622-5906-49C7-9F2B-2373370BD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4D1F-72FF-4A88-AFE0-24D9CE1F14CE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295B899-4685-49C8-BC1D-8D96956EF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E154C1F-4AB1-43EF-87B5-7181EF693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6BEC-B238-4464-8E02-47FBB0C43C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722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C0120BF-5F4E-409B-BFAF-D07BAE067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4D1F-72FF-4A88-AFE0-24D9CE1F14CE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231D809-0BE7-4AE8-9511-384BA3ED5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4CB05FA-D168-492A-9C5E-6625807EA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6BEC-B238-4464-8E02-47FBB0C43C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572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2145FB-437F-4FEE-9999-75813A74B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D3FB54-A7BA-4D93-BB41-E3DF027E4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FF6737E-94E8-4181-8A9C-A9DE9530D9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78074A0-7CA4-4693-8319-B36DA4325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4D1F-72FF-4A88-AFE0-24D9CE1F14CE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424EFA4-C882-4AA4-862D-5BBD57460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A56AFFE-2A60-4A4C-8CEF-AC9DAFBDE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6BEC-B238-4464-8E02-47FBB0C43C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379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706859-AEF3-48F7-BFA7-CF2616DB3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58D863E-EF35-4349-BB86-6D61443DED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0A4D7EF-2921-4E07-8561-03325594E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A09EF76-73EA-4355-A0F0-DA653FB28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4D1F-72FF-4A88-AFE0-24D9CE1F14CE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342813-202F-492A-A2E1-E0A8007EC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A928719-4C1D-4B15-B89B-E7BBF73A7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6BEC-B238-4464-8E02-47FBB0C43C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5078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BC11DD0-97B1-404F-8181-A74FE7702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80850FA-D21E-4633-B57E-DB0883D00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6AAC96-D53E-45E1-938B-A2C92FCC34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4D1F-72FF-4A88-AFE0-24D9CE1F14CE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F881B3-FC01-446D-8F2B-E2CC1BD074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38AB67-D6EA-41EA-B7D5-3FB5DB7A00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46BEC-B238-4464-8E02-47FBB0C43C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8550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../media/image22.jpeg"/><Relationship Id="rId18" Type="http://schemas.openxmlformats.org/officeDocument/2006/relationships/image" Target="../media/image27.jpeg"/><Relationship Id="rId3" Type="http://schemas.openxmlformats.org/officeDocument/2006/relationships/image" Target="../media/image12.jpeg"/><Relationship Id="rId21" Type="http://schemas.openxmlformats.org/officeDocument/2006/relationships/image" Target="../media/image30.jpeg"/><Relationship Id="rId7" Type="http://schemas.openxmlformats.org/officeDocument/2006/relationships/image" Target="../media/image16.jpeg"/><Relationship Id="rId12" Type="http://schemas.openxmlformats.org/officeDocument/2006/relationships/image" Target="../media/image21.jpeg"/><Relationship Id="rId17" Type="http://schemas.openxmlformats.org/officeDocument/2006/relationships/image" Target="../media/image26.tiff"/><Relationship Id="rId2" Type="http://schemas.openxmlformats.org/officeDocument/2006/relationships/image" Target="../media/image11.jpeg"/><Relationship Id="rId16" Type="http://schemas.openxmlformats.org/officeDocument/2006/relationships/image" Target="../media/image25.jpg"/><Relationship Id="rId20" Type="http://schemas.openxmlformats.org/officeDocument/2006/relationships/image" Target="../media/image2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5" Type="http://schemas.openxmlformats.org/officeDocument/2006/relationships/image" Target="../media/image24.jpeg"/><Relationship Id="rId23" Type="http://schemas.openxmlformats.org/officeDocument/2006/relationships/image" Target="../media/image1.png"/><Relationship Id="rId10" Type="http://schemas.openxmlformats.org/officeDocument/2006/relationships/image" Target="../media/image19.jpeg"/><Relationship Id="rId19" Type="http://schemas.openxmlformats.org/officeDocument/2006/relationships/image" Target="../media/image28.jpeg"/><Relationship Id="rId4" Type="http://schemas.openxmlformats.org/officeDocument/2006/relationships/image" Target="../media/image13.jpeg"/><Relationship Id="rId9" Type="http://schemas.openxmlformats.org/officeDocument/2006/relationships/image" Target="../media/image18.png"/><Relationship Id="rId14" Type="http://schemas.openxmlformats.org/officeDocument/2006/relationships/image" Target="../media/image23.jpg"/><Relationship Id="rId22" Type="http://schemas.openxmlformats.org/officeDocument/2006/relationships/image" Target="../media/image3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0835C04-2E94-4FFA-AB73-886760A318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r>
              <a:rPr lang="fr-FR" sz="7200" dirty="0">
                <a:solidFill>
                  <a:srgbClr val="FFFFFF"/>
                </a:solidFill>
              </a:rPr>
              <a:t>Gestion de l’après-pesée</a:t>
            </a:r>
          </a:p>
        </p:txBody>
      </p:sp>
      <p:pic>
        <p:nvPicPr>
          <p:cNvPr id="5" name="Picture 2" descr="France Judo - Home | Facebook">
            <a:extLst>
              <a:ext uri="{FF2B5EF4-FFF2-40B4-BE49-F238E27FC236}">
                <a16:creationId xmlns:a16="http://schemas.microsoft.com/office/drawing/2014/main" id="{3413A112-BE30-4F1A-B3C2-5F886E013C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227" y="4358763"/>
            <a:ext cx="1835546" cy="1835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Espace réservé du numéro de diapositive 29">
            <a:extLst>
              <a:ext uri="{FF2B5EF4-FFF2-40B4-BE49-F238E27FC236}">
                <a16:creationId xmlns:a16="http://schemas.microsoft.com/office/drawing/2014/main" id="{BBA37AC0-8AF2-4C17-8C3B-5D8FA4E3EB3A}"/>
              </a:ext>
            </a:extLst>
          </p:cNvPr>
          <p:cNvSpPr txBox="1">
            <a:spLocks/>
          </p:cNvSpPr>
          <p:nvPr/>
        </p:nvSpPr>
        <p:spPr>
          <a:xfrm>
            <a:off x="9192914" y="628733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Laurie-Anne Marquet, PhD</a:t>
            </a:r>
          </a:p>
          <a:p>
            <a:r>
              <a:rPr lang="fr-FR" dirty="0"/>
              <a:t>Laurie-anne.marquet@outlook.fr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535D122-03CC-4E49-88E3-60198BD6BEC4}"/>
              </a:ext>
            </a:extLst>
          </p:cNvPr>
          <p:cNvSpPr txBox="1"/>
          <p:nvPr/>
        </p:nvSpPr>
        <p:spPr>
          <a:xfrm>
            <a:off x="1056637" y="6211669"/>
            <a:ext cx="10078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Fiche qui ne se substitue pas à un suivi nutritionnel. </a:t>
            </a:r>
          </a:p>
          <a:p>
            <a:pPr algn="ct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Prenez rendez-vous avec un professionnel si besoin</a:t>
            </a:r>
          </a:p>
        </p:txBody>
      </p:sp>
    </p:spTree>
    <p:extLst>
      <p:ext uri="{BB962C8B-B14F-4D97-AF65-F5344CB8AC3E}">
        <p14:creationId xmlns:p14="http://schemas.microsoft.com/office/powerpoint/2010/main" val="559513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F75066A-0E84-40A6-A752-112183805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FFFFFF"/>
                </a:solidFill>
              </a:rPr>
              <a:t>Les objectifs</a:t>
            </a:r>
          </a:p>
        </p:txBody>
      </p:sp>
      <p:pic>
        <p:nvPicPr>
          <p:cNvPr id="5" name="Picture 2" descr="France Judo - Home | Facebook">
            <a:extLst>
              <a:ext uri="{FF2B5EF4-FFF2-40B4-BE49-F238E27FC236}">
                <a16:creationId xmlns:a16="http://schemas.microsoft.com/office/drawing/2014/main" id="{6BCB86CF-8488-41EC-891F-5A045E1246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3" y="5684567"/>
            <a:ext cx="917773" cy="917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u numéro de diapositive 29">
            <a:extLst>
              <a:ext uri="{FF2B5EF4-FFF2-40B4-BE49-F238E27FC236}">
                <a16:creationId xmlns:a16="http://schemas.microsoft.com/office/drawing/2014/main" id="{56526705-7ACD-45D7-B2FE-6A6542220625}"/>
              </a:ext>
            </a:extLst>
          </p:cNvPr>
          <p:cNvSpPr txBox="1">
            <a:spLocks/>
          </p:cNvSpPr>
          <p:nvPr/>
        </p:nvSpPr>
        <p:spPr>
          <a:xfrm>
            <a:off x="9192914" y="628733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Laurie-Anne Marquet, PhD</a:t>
            </a:r>
          </a:p>
          <a:p>
            <a:r>
              <a:rPr lang="fr-FR" dirty="0"/>
              <a:t>Laurie-anne.marquet@outlook.fr</a:t>
            </a:r>
          </a:p>
        </p:txBody>
      </p:sp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id="{B8A41A52-49A0-4F93-A225-B6096D568475}"/>
              </a:ext>
            </a:extLst>
          </p:cNvPr>
          <p:cNvSpPr txBox="1">
            <a:spLocks/>
          </p:cNvSpPr>
          <p:nvPr/>
        </p:nvSpPr>
        <p:spPr>
          <a:xfrm>
            <a:off x="838198" y="2302778"/>
            <a:ext cx="10515600" cy="326582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AutoNum type="arabicPeriod"/>
            </a:pPr>
            <a:r>
              <a:rPr lang="fr-FR" sz="3600" b="1" dirty="0"/>
              <a:t>Se réhydrater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AutoNum type="arabicPeriod"/>
            </a:pPr>
            <a:endParaRPr lang="fr-FR" sz="3600" b="1" dirty="0"/>
          </a:p>
          <a:p>
            <a:pPr marL="514350" indent="-514350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AutoNum type="arabicPeriod"/>
            </a:pPr>
            <a:r>
              <a:rPr lang="fr-FR" sz="3600" b="1" dirty="0"/>
              <a:t>Reconstituer ses réserves d’énergie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AutoNum type="arabicPeriod"/>
            </a:pPr>
            <a:endParaRPr lang="fr-FR" sz="3600" b="1" dirty="0"/>
          </a:p>
          <a:p>
            <a:pPr marL="514350" indent="-514350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AutoNum type="arabicPeriod"/>
            </a:pPr>
            <a:r>
              <a:rPr lang="fr-FR" sz="3600" b="1" dirty="0"/>
              <a:t>Réparer sa masse musculaire</a:t>
            </a:r>
            <a:r>
              <a:rPr lang="fr-FR" sz="3600" dirty="0"/>
              <a:t> 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AutoNum type="arabicPeriod"/>
            </a:pPr>
            <a:endParaRPr lang="fr-FR" sz="3600" dirty="0"/>
          </a:p>
          <a:p>
            <a:pPr marL="514350" indent="-514350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AutoNum type="arabicPeriod"/>
            </a:pPr>
            <a:r>
              <a:rPr lang="fr-FR" sz="3600" b="1" dirty="0"/>
              <a:t>S’assurer d’un bon confort digestif</a:t>
            </a:r>
            <a:endParaRPr lang="fr-FR" sz="3600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AADE951-9EB5-40C0-85E1-4488DA190D44}"/>
              </a:ext>
            </a:extLst>
          </p:cNvPr>
          <p:cNvSpPr txBox="1"/>
          <p:nvPr/>
        </p:nvSpPr>
        <p:spPr>
          <a:xfrm>
            <a:off x="8403771" y="2612262"/>
            <a:ext cx="3426388" cy="2308324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i="1" dirty="0">
                <a:solidFill>
                  <a:schemeClr val="accent1"/>
                </a:solidFill>
              </a:rPr>
              <a:t>Protocole à </a:t>
            </a:r>
            <a:r>
              <a:rPr lang="fr-FR" sz="2400" b="1" i="1" u="sng" dirty="0">
                <a:solidFill>
                  <a:schemeClr val="accent1"/>
                </a:solidFill>
              </a:rPr>
              <a:t>tester et automatiser </a:t>
            </a:r>
            <a:r>
              <a:rPr lang="fr-FR" sz="2400" b="1" i="1" dirty="0">
                <a:solidFill>
                  <a:schemeClr val="accent1"/>
                </a:solidFill>
              </a:rPr>
              <a:t>sur les compétitions de moindre importance pour les </a:t>
            </a:r>
            <a:r>
              <a:rPr lang="fr-FR" sz="2400" b="1" i="1" u="sng" dirty="0">
                <a:solidFill>
                  <a:schemeClr val="accent1"/>
                </a:solidFill>
              </a:rPr>
              <a:t>maitriser sur les grandes échéances</a:t>
            </a:r>
          </a:p>
        </p:txBody>
      </p:sp>
    </p:spTree>
    <p:extLst>
      <p:ext uri="{BB962C8B-B14F-4D97-AF65-F5344CB8AC3E}">
        <p14:creationId xmlns:p14="http://schemas.microsoft.com/office/powerpoint/2010/main" val="1275107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000"/>
    </mc:Choice>
    <mc:Fallback>
      <p:transition spd="slow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F75066A-0E84-40A6-A752-112183805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FFFFFF"/>
                </a:solidFill>
              </a:rPr>
              <a:t>Se Réhydrater</a:t>
            </a:r>
          </a:p>
        </p:txBody>
      </p:sp>
      <p:pic>
        <p:nvPicPr>
          <p:cNvPr id="5" name="Picture 2" descr="France Judo - Home | Facebook">
            <a:extLst>
              <a:ext uri="{FF2B5EF4-FFF2-40B4-BE49-F238E27FC236}">
                <a16:creationId xmlns:a16="http://schemas.microsoft.com/office/drawing/2014/main" id="{6BCB86CF-8488-41EC-891F-5A045E1246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3" y="5684567"/>
            <a:ext cx="917773" cy="917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u numéro de diapositive 29">
            <a:extLst>
              <a:ext uri="{FF2B5EF4-FFF2-40B4-BE49-F238E27FC236}">
                <a16:creationId xmlns:a16="http://schemas.microsoft.com/office/drawing/2014/main" id="{56526705-7ACD-45D7-B2FE-6A6542220625}"/>
              </a:ext>
            </a:extLst>
          </p:cNvPr>
          <p:cNvSpPr txBox="1">
            <a:spLocks/>
          </p:cNvSpPr>
          <p:nvPr/>
        </p:nvSpPr>
        <p:spPr>
          <a:xfrm>
            <a:off x="9192914" y="628733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Laurie-Anne Marquet, PhD</a:t>
            </a:r>
          </a:p>
          <a:p>
            <a:r>
              <a:rPr lang="fr-FR" dirty="0"/>
              <a:t>Laurie-anne.marquet@outlook.fr</a:t>
            </a: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BEFE7FDA-422B-4EF1-BFE5-16348A14A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fr-FR" sz="2000" b="1" u="sng" dirty="0"/>
              <a:t>Priorité n°1</a:t>
            </a:r>
          </a:p>
          <a:p>
            <a:endParaRPr lang="fr-FR" sz="2000" b="1" u="sng" dirty="0"/>
          </a:p>
          <a:p>
            <a:r>
              <a:rPr lang="fr-FR" sz="2000" b="1" dirty="0"/>
              <a:t>Boire doucement </a:t>
            </a:r>
            <a:r>
              <a:rPr lang="fr-FR" sz="2000" dirty="0"/>
              <a:t>pour ne pas avoir de maux de ventre</a:t>
            </a:r>
          </a:p>
          <a:p>
            <a:pPr lvl="2"/>
            <a:r>
              <a:rPr lang="fr-FR" sz="1600" dirty="0"/>
              <a:t>Boire d’abord </a:t>
            </a:r>
            <a:r>
              <a:rPr lang="fr-FR" sz="1600" u="sng" dirty="0"/>
              <a:t>600 à 1L d’eau </a:t>
            </a:r>
            <a:r>
              <a:rPr lang="fr-FR" sz="1600" dirty="0"/>
              <a:t>à température ambiante</a:t>
            </a:r>
          </a:p>
          <a:p>
            <a:pPr lvl="2"/>
            <a:r>
              <a:rPr lang="fr-FR" sz="1600" dirty="0"/>
              <a:t>Puis </a:t>
            </a:r>
            <a:r>
              <a:rPr lang="fr-FR" sz="1600" u="sng" dirty="0"/>
              <a:t>boire régulièrement </a:t>
            </a:r>
            <a:r>
              <a:rPr lang="fr-FR" sz="1600" dirty="0"/>
              <a:t>dans la soirée</a:t>
            </a:r>
          </a:p>
          <a:p>
            <a:pPr lvl="2"/>
            <a:endParaRPr lang="fr-FR" dirty="0"/>
          </a:p>
          <a:p>
            <a:r>
              <a:rPr lang="fr-FR" sz="2000" b="1" dirty="0"/>
              <a:t>Ne pas boire que de l’eau plate </a:t>
            </a:r>
            <a:r>
              <a:rPr lang="fr-FR" sz="2000" dirty="0"/>
              <a:t>mais plutôt :</a:t>
            </a:r>
          </a:p>
          <a:p>
            <a:pPr lvl="2"/>
            <a:r>
              <a:rPr lang="fr-FR" sz="1600" dirty="0"/>
              <a:t>St </a:t>
            </a:r>
            <a:r>
              <a:rPr lang="fr-FR" sz="1600" dirty="0" err="1"/>
              <a:t>Yorre</a:t>
            </a:r>
            <a:r>
              <a:rPr lang="fr-FR" sz="1600" dirty="0"/>
              <a:t>/ Vichy Célestin</a:t>
            </a:r>
          </a:p>
          <a:p>
            <a:pPr lvl="2"/>
            <a:r>
              <a:rPr lang="fr-FR" sz="1600" dirty="0"/>
              <a:t>500mL de solution de réhydratation orale </a:t>
            </a:r>
            <a:r>
              <a:rPr lang="fr-FR" sz="1600" i="1" dirty="0"/>
              <a:t>(si grosse perte en eau)</a:t>
            </a:r>
          </a:p>
          <a:p>
            <a:pPr lvl="2"/>
            <a:r>
              <a:rPr lang="fr-FR" sz="1600" dirty="0"/>
              <a:t>Eau minérale type </a:t>
            </a:r>
            <a:r>
              <a:rPr lang="fr-FR" sz="1600" dirty="0" err="1"/>
              <a:t>Rozana</a:t>
            </a:r>
            <a:endParaRPr lang="fr-FR" sz="1600" dirty="0"/>
          </a:p>
          <a:p>
            <a:pPr lvl="2"/>
            <a:endParaRPr lang="fr-FR" i="1" dirty="0"/>
          </a:p>
          <a:p>
            <a:r>
              <a:rPr lang="fr-FR" sz="2000" dirty="0"/>
              <a:t>Ne pas hésiter à saler ses plats pour une meilleure hydratation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EED3DD83-4886-4FDB-A030-43388DFAB9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0304" y="3229486"/>
            <a:ext cx="2367890" cy="2367890"/>
          </a:xfrm>
          <a:prstGeom prst="rect">
            <a:avLst/>
          </a:prstGeom>
        </p:spPr>
      </p:pic>
      <p:pic>
        <p:nvPicPr>
          <p:cNvPr id="17" name="Image 16" descr="Une image contenant texte&#10;&#10;Description générée automatiquement">
            <a:extLst>
              <a:ext uri="{FF2B5EF4-FFF2-40B4-BE49-F238E27FC236}">
                <a16:creationId xmlns:a16="http://schemas.microsoft.com/office/drawing/2014/main" id="{1C5C37DD-06EF-4AE5-9D1D-023D4D9A252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59" t="20514" r="27273" b="12874"/>
          <a:stretch/>
        </p:blipFill>
        <p:spPr>
          <a:xfrm>
            <a:off x="8898333" y="2337956"/>
            <a:ext cx="589161" cy="1889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693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F75066A-0E84-40A6-A752-112183805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FFFFFF"/>
                </a:solidFill>
              </a:rPr>
              <a:t>Reconstituer ses réserves d’énergie</a:t>
            </a:r>
          </a:p>
        </p:txBody>
      </p:sp>
      <p:pic>
        <p:nvPicPr>
          <p:cNvPr id="5" name="Picture 2" descr="France Judo - Home | Facebook">
            <a:extLst>
              <a:ext uri="{FF2B5EF4-FFF2-40B4-BE49-F238E27FC236}">
                <a16:creationId xmlns:a16="http://schemas.microsoft.com/office/drawing/2014/main" id="{6BCB86CF-8488-41EC-891F-5A045E1246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3" y="5684567"/>
            <a:ext cx="917773" cy="917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u numéro de diapositive 29">
            <a:extLst>
              <a:ext uri="{FF2B5EF4-FFF2-40B4-BE49-F238E27FC236}">
                <a16:creationId xmlns:a16="http://schemas.microsoft.com/office/drawing/2014/main" id="{56526705-7ACD-45D7-B2FE-6A6542220625}"/>
              </a:ext>
            </a:extLst>
          </p:cNvPr>
          <p:cNvSpPr txBox="1">
            <a:spLocks/>
          </p:cNvSpPr>
          <p:nvPr/>
        </p:nvSpPr>
        <p:spPr>
          <a:xfrm>
            <a:off x="9192914" y="628733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Laurie-Anne Marquet, PhD</a:t>
            </a:r>
          </a:p>
          <a:p>
            <a:r>
              <a:rPr lang="fr-FR" dirty="0"/>
              <a:t>Laurie-anne.marquet@outlook.fr</a:t>
            </a: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BEFE7FDA-422B-4EF1-BFE5-16348A14A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678822"/>
            <a:ext cx="10515600" cy="4923518"/>
          </a:xfrm>
        </p:spPr>
        <p:txBody>
          <a:bodyPr>
            <a:normAutofit lnSpcReduction="10000"/>
          </a:bodyPr>
          <a:lstStyle/>
          <a:p>
            <a:r>
              <a:rPr lang="fr-FR" sz="2000" b="1" dirty="0"/>
              <a:t>Consommer </a:t>
            </a:r>
            <a:r>
              <a:rPr lang="fr-FR" sz="2000" b="1" u="sng" dirty="0"/>
              <a:t>rapidement des glucides</a:t>
            </a:r>
          </a:p>
          <a:p>
            <a:r>
              <a:rPr lang="fr-FR" sz="2000" b="1" u="sng" dirty="0"/>
              <a:t>Au centre de vos apports alimentaires dans la soirée</a:t>
            </a:r>
            <a:r>
              <a:rPr lang="fr-FR" sz="2000" b="1" dirty="0"/>
              <a:t>. </a:t>
            </a:r>
          </a:p>
          <a:p>
            <a:r>
              <a:rPr lang="fr-FR" sz="2000" b="1" dirty="0"/>
              <a:t>Les répéter : </a:t>
            </a:r>
            <a:r>
              <a:rPr lang="fr-FR" sz="2000" dirty="0"/>
              <a:t>immédiatement après la pesée + dîner + snack 1 + snack 2</a:t>
            </a:r>
          </a:p>
          <a:p>
            <a:r>
              <a:rPr lang="fr-FR" sz="2000" b="1" dirty="0">
                <a:solidFill>
                  <a:schemeClr val="accent4">
                    <a:lumMod val="75000"/>
                  </a:schemeClr>
                </a:solidFill>
              </a:rPr>
              <a:t>Tout de suite après la pesée : </a:t>
            </a:r>
            <a:r>
              <a:rPr lang="fr-FR" sz="2000" dirty="0"/>
              <a:t>aliments à index glycémique rapide</a:t>
            </a:r>
          </a:p>
          <a:p>
            <a:pPr lvl="2"/>
            <a:r>
              <a:rPr lang="fr-FR" sz="1600" dirty="0"/>
              <a:t>Boisson d’effort (hydratation + apport de glucides)</a:t>
            </a:r>
          </a:p>
          <a:p>
            <a:pPr lvl="2"/>
            <a:r>
              <a:rPr lang="fr-FR" sz="1600" dirty="0"/>
              <a:t>Dattes</a:t>
            </a:r>
          </a:p>
          <a:p>
            <a:pPr lvl="2"/>
            <a:r>
              <a:rPr lang="fr-FR" sz="1600" dirty="0"/>
              <a:t>Pain blanc</a:t>
            </a:r>
          </a:p>
          <a:p>
            <a:pPr lvl="2"/>
            <a:r>
              <a:rPr lang="fr-FR" sz="1600" dirty="0"/>
              <a:t>Biscuits</a:t>
            </a:r>
          </a:p>
          <a:p>
            <a:pPr lvl="2"/>
            <a:r>
              <a:rPr lang="fr-FR" sz="1600" dirty="0"/>
              <a:t>Jus</a:t>
            </a:r>
          </a:p>
          <a:p>
            <a:pPr lvl="2"/>
            <a:r>
              <a:rPr lang="fr-FR" sz="1600" dirty="0"/>
              <a:t>Miel/confiture…</a:t>
            </a:r>
          </a:p>
          <a:p>
            <a:r>
              <a:rPr lang="fr-FR" sz="2000" b="1" dirty="0">
                <a:solidFill>
                  <a:schemeClr val="accent4">
                    <a:lumMod val="75000"/>
                  </a:schemeClr>
                </a:solidFill>
              </a:rPr>
              <a:t>Au repas : </a:t>
            </a:r>
            <a:r>
              <a:rPr lang="fr-FR" sz="1600" i="1" dirty="0">
                <a:solidFill>
                  <a:schemeClr val="accent5"/>
                </a:solidFill>
              </a:rPr>
              <a:t>limiter les fibres, le gras, les plats en sauce, aliments frits. Privilégiez le confort digestif</a:t>
            </a:r>
            <a:endParaRPr lang="fr-FR" sz="2000" i="1" dirty="0">
              <a:solidFill>
                <a:schemeClr val="accent5"/>
              </a:solidFill>
            </a:endParaRPr>
          </a:p>
          <a:p>
            <a:pPr lvl="2"/>
            <a:r>
              <a:rPr lang="fr-FR" sz="1600" dirty="0"/>
              <a:t>Pâtes/riz</a:t>
            </a:r>
          </a:p>
          <a:p>
            <a:pPr lvl="2"/>
            <a:r>
              <a:rPr lang="fr-FR" sz="1600" dirty="0"/>
              <a:t>Fruit/tarte aux fruits/glace/riz au lait/entremets….</a:t>
            </a:r>
          </a:p>
          <a:p>
            <a:r>
              <a:rPr lang="fr-FR" sz="2000" b="1" dirty="0">
                <a:solidFill>
                  <a:schemeClr val="accent4">
                    <a:lumMod val="75000"/>
                  </a:schemeClr>
                </a:solidFill>
              </a:rPr>
              <a:t>Dans la soirée </a:t>
            </a:r>
          </a:p>
          <a:p>
            <a:pPr lvl="2"/>
            <a:r>
              <a:rPr lang="fr-FR" sz="1600" dirty="0"/>
              <a:t>Jus</a:t>
            </a:r>
          </a:p>
          <a:p>
            <a:pPr lvl="2"/>
            <a:r>
              <a:rPr lang="fr-FR" sz="1600" dirty="0"/>
              <a:t>Biscuits peu gras</a:t>
            </a:r>
          </a:p>
          <a:p>
            <a:pPr lvl="2"/>
            <a:endParaRPr lang="fr-FR" sz="1600" i="1" dirty="0"/>
          </a:p>
        </p:txBody>
      </p:sp>
      <p:pic>
        <p:nvPicPr>
          <p:cNvPr id="4" name="Image 3" descr="Une image contenant décapsuleur&#10;&#10;Description générée automatiquement">
            <a:extLst>
              <a:ext uri="{FF2B5EF4-FFF2-40B4-BE49-F238E27FC236}">
                <a16:creationId xmlns:a16="http://schemas.microsoft.com/office/drawing/2014/main" id="{19411399-9B9B-4D44-B82E-06F5842A7C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2236" y="3969925"/>
            <a:ext cx="1071562" cy="1071562"/>
          </a:xfrm>
          <a:prstGeom prst="rect">
            <a:avLst/>
          </a:prstGeom>
        </p:spPr>
      </p:pic>
      <p:pic>
        <p:nvPicPr>
          <p:cNvPr id="7" name="Image 6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47EB80FE-ECBE-4288-A74B-B6B57CFA14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914" y="2932203"/>
            <a:ext cx="1371600" cy="13716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61C897AB-C98A-446B-8D3E-37B75FC6B84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80" t="2667" r="32778"/>
          <a:stretch/>
        </p:blipFill>
        <p:spPr>
          <a:xfrm>
            <a:off x="10754087" y="2547666"/>
            <a:ext cx="410137" cy="118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15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000"/>
    </mc:Choice>
    <mc:Fallback>
      <p:transition spd="slow" advTm="1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F75066A-0E84-40A6-A752-112183805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FFFFFF"/>
                </a:solidFill>
              </a:rPr>
              <a:t>Réparer sa masse musculaire</a:t>
            </a:r>
          </a:p>
        </p:txBody>
      </p:sp>
      <p:pic>
        <p:nvPicPr>
          <p:cNvPr id="5" name="Picture 2" descr="France Judo - Home | Facebook">
            <a:extLst>
              <a:ext uri="{FF2B5EF4-FFF2-40B4-BE49-F238E27FC236}">
                <a16:creationId xmlns:a16="http://schemas.microsoft.com/office/drawing/2014/main" id="{6BCB86CF-8488-41EC-891F-5A045E1246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3" y="5684567"/>
            <a:ext cx="917773" cy="917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u numéro de diapositive 29">
            <a:extLst>
              <a:ext uri="{FF2B5EF4-FFF2-40B4-BE49-F238E27FC236}">
                <a16:creationId xmlns:a16="http://schemas.microsoft.com/office/drawing/2014/main" id="{56526705-7ACD-45D7-B2FE-6A6542220625}"/>
              </a:ext>
            </a:extLst>
          </p:cNvPr>
          <p:cNvSpPr txBox="1">
            <a:spLocks/>
          </p:cNvSpPr>
          <p:nvPr/>
        </p:nvSpPr>
        <p:spPr>
          <a:xfrm>
            <a:off x="9192914" y="628733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Laurie-Anne Marquet, PhD</a:t>
            </a:r>
          </a:p>
          <a:p>
            <a:r>
              <a:rPr lang="fr-FR" dirty="0"/>
              <a:t>Laurie-anne.marquet@outlook.fr</a:t>
            </a: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BEFE7FDA-422B-4EF1-BFE5-16348A14A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2905"/>
            <a:ext cx="10515600" cy="4923518"/>
          </a:xfrm>
        </p:spPr>
        <p:txBody>
          <a:bodyPr>
            <a:normAutofit lnSpcReduction="10000"/>
          </a:bodyPr>
          <a:lstStyle/>
          <a:p>
            <a:r>
              <a:rPr lang="fr-FR" sz="2000" b="1" dirty="0"/>
              <a:t>Apport régulier en protéines</a:t>
            </a:r>
          </a:p>
          <a:p>
            <a:r>
              <a:rPr lang="fr-FR" sz="2000" b="1" dirty="0">
                <a:solidFill>
                  <a:schemeClr val="accent4">
                    <a:lumMod val="75000"/>
                  </a:schemeClr>
                </a:solidFill>
              </a:rPr>
              <a:t>Immédiatement après la pesée </a:t>
            </a:r>
            <a:r>
              <a:rPr lang="fr-FR" sz="2400" b="1" dirty="0"/>
              <a:t>:</a:t>
            </a:r>
          </a:p>
          <a:p>
            <a:pPr lvl="1"/>
            <a:r>
              <a:rPr lang="fr-FR" sz="1600" dirty="0"/>
              <a:t>Shaker de protéines</a:t>
            </a:r>
          </a:p>
          <a:p>
            <a:pPr lvl="1"/>
            <a:r>
              <a:rPr lang="fr-FR" sz="1600" dirty="0" err="1"/>
              <a:t>HiPro</a:t>
            </a:r>
            <a:r>
              <a:rPr lang="fr-FR" sz="1600" dirty="0"/>
              <a:t> de Danone</a:t>
            </a:r>
          </a:p>
          <a:p>
            <a:pPr lvl="1"/>
            <a:r>
              <a:rPr lang="fr-FR" sz="1600" dirty="0"/>
              <a:t>Barre </a:t>
            </a:r>
            <a:r>
              <a:rPr lang="fr-FR" sz="1600" dirty="0" err="1"/>
              <a:t>hyperprotéinée</a:t>
            </a:r>
            <a:endParaRPr lang="fr-FR" sz="1600" dirty="0"/>
          </a:p>
          <a:p>
            <a:pPr lvl="1"/>
            <a:r>
              <a:rPr lang="fr-FR" sz="1600" dirty="0"/>
              <a:t>Tranches de jambon/poulet…</a:t>
            </a:r>
          </a:p>
          <a:p>
            <a:pPr lvl="1"/>
            <a:endParaRPr lang="fr-FR" sz="1400" b="1" dirty="0"/>
          </a:p>
          <a:p>
            <a:r>
              <a:rPr lang="fr-FR" sz="2000" b="1" dirty="0">
                <a:solidFill>
                  <a:schemeClr val="accent4">
                    <a:lumMod val="75000"/>
                  </a:schemeClr>
                </a:solidFill>
              </a:rPr>
              <a:t>Au repas : </a:t>
            </a:r>
            <a:r>
              <a:rPr lang="fr-FR" sz="2000" dirty="0"/>
              <a:t>viande maigre. </a:t>
            </a:r>
            <a:r>
              <a:rPr lang="fr-FR" sz="1400" i="1" dirty="0">
                <a:solidFill>
                  <a:schemeClr val="accent5"/>
                </a:solidFill>
              </a:rPr>
              <a:t>Eviter les viandes grasses, en sauce, difficiles à digérer</a:t>
            </a:r>
            <a:endParaRPr lang="fr-FR" sz="2000" i="1" dirty="0">
              <a:solidFill>
                <a:schemeClr val="accent5"/>
              </a:solidFill>
            </a:endParaRPr>
          </a:p>
          <a:p>
            <a:pPr lvl="1"/>
            <a:r>
              <a:rPr lang="fr-FR" sz="1600" dirty="0"/>
              <a:t>Poulet</a:t>
            </a:r>
          </a:p>
          <a:p>
            <a:pPr lvl="1"/>
            <a:r>
              <a:rPr lang="fr-FR" sz="1600" dirty="0"/>
              <a:t>Dinde</a:t>
            </a:r>
          </a:p>
          <a:p>
            <a:pPr lvl="1"/>
            <a:r>
              <a:rPr lang="fr-FR" sz="1600" dirty="0"/>
              <a:t>Filet mignon de porc</a:t>
            </a:r>
          </a:p>
          <a:p>
            <a:pPr lvl="1"/>
            <a:r>
              <a:rPr lang="fr-FR" sz="1600" dirty="0"/>
              <a:t>veau</a:t>
            </a:r>
          </a:p>
          <a:p>
            <a:pPr lvl="1"/>
            <a:r>
              <a:rPr lang="fr-FR" sz="1600" dirty="0"/>
              <a:t>Poisson…</a:t>
            </a:r>
          </a:p>
          <a:p>
            <a:pPr lvl="1"/>
            <a:endParaRPr lang="fr-FR" sz="1400" b="1" dirty="0"/>
          </a:p>
          <a:p>
            <a:r>
              <a:rPr lang="fr-FR" sz="2000" b="1" dirty="0">
                <a:solidFill>
                  <a:schemeClr val="accent4">
                    <a:lumMod val="75000"/>
                  </a:schemeClr>
                </a:solidFill>
              </a:rPr>
              <a:t>Dans la soirée </a:t>
            </a:r>
          </a:p>
          <a:p>
            <a:pPr lvl="1"/>
            <a:r>
              <a:rPr lang="fr-FR" sz="1600" dirty="0" err="1"/>
              <a:t>HiPro</a:t>
            </a:r>
            <a:r>
              <a:rPr lang="fr-FR" sz="1600" dirty="0"/>
              <a:t> de Danone</a:t>
            </a:r>
          </a:p>
          <a:p>
            <a:pPr lvl="1"/>
            <a:r>
              <a:rPr lang="fr-FR" sz="1600" dirty="0"/>
              <a:t>Yaourt </a:t>
            </a:r>
            <a:r>
              <a:rPr lang="fr-FR" sz="1600" dirty="0" err="1"/>
              <a:t>skyr</a:t>
            </a:r>
            <a:endParaRPr lang="fr-FR" sz="1600" dirty="0"/>
          </a:p>
          <a:p>
            <a:pPr lvl="2"/>
            <a:endParaRPr lang="fr-FR" sz="1800" i="1" dirty="0"/>
          </a:p>
        </p:txBody>
      </p:sp>
      <p:pic>
        <p:nvPicPr>
          <p:cNvPr id="7" name="Image 6" descr="Une image contenant texte, table&#10;&#10;Description générée automatiquement">
            <a:extLst>
              <a:ext uri="{FF2B5EF4-FFF2-40B4-BE49-F238E27FC236}">
                <a16:creationId xmlns:a16="http://schemas.microsoft.com/office/drawing/2014/main" id="{0C2DBB0C-60ED-4352-A75D-86719BB826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23" t="4295" r="27370" b="11318"/>
          <a:stretch/>
        </p:blipFill>
        <p:spPr>
          <a:xfrm>
            <a:off x="9780330" y="2478475"/>
            <a:ext cx="628968" cy="1251401"/>
          </a:xfrm>
          <a:prstGeom prst="rect">
            <a:avLst/>
          </a:prstGeom>
        </p:spPr>
      </p:pic>
      <p:pic>
        <p:nvPicPr>
          <p:cNvPr id="9" name="Image 8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385BE5DA-EA9C-4CF3-9D95-F3F44A56C5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0" t="12142"/>
          <a:stretch/>
        </p:blipFill>
        <p:spPr>
          <a:xfrm>
            <a:off x="10476412" y="3538168"/>
            <a:ext cx="1296488" cy="1152991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F33F7D5B-2743-41ED-B290-3B40532730B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24" t="10613" r="16679" b="9264"/>
          <a:stretch/>
        </p:blipFill>
        <p:spPr>
          <a:xfrm>
            <a:off x="9420491" y="4014312"/>
            <a:ext cx="948149" cy="1190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206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000"/>
    </mc:Choice>
    <mc:Fallback>
      <p:transition spd="slow" advTm="1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F75066A-0E84-40A6-A752-112183805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FFFFFF"/>
                </a:solidFill>
              </a:rPr>
              <a:t>Erreurs à ne pas faire</a:t>
            </a:r>
          </a:p>
        </p:txBody>
      </p:sp>
      <p:pic>
        <p:nvPicPr>
          <p:cNvPr id="5" name="Picture 2" descr="France Judo - Home | Facebook">
            <a:extLst>
              <a:ext uri="{FF2B5EF4-FFF2-40B4-BE49-F238E27FC236}">
                <a16:creationId xmlns:a16="http://schemas.microsoft.com/office/drawing/2014/main" id="{6BCB86CF-8488-41EC-891F-5A045E1246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3" y="5684567"/>
            <a:ext cx="917773" cy="917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u numéro de diapositive 29">
            <a:extLst>
              <a:ext uri="{FF2B5EF4-FFF2-40B4-BE49-F238E27FC236}">
                <a16:creationId xmlns:a16="http://schemas.microsoft.com/office/drawing/2014/main" id="{56526705-7ACD-45D7-B2FE-6A6542220625}"/>
              </a:ext>
            </a:extLst>
          </p:cNvPr>
          <p:cNvSpPr txBox="1">
            <a:spLocks/>
          </p:cNvSpPr>
          <p:nvPr/>
        </p:nvSpPr>
        <p:spPr>
          <a:xfrm>
            <a:off x="9192914" y="628733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Laurie-Anne Marquet, PhD</a:t>
            </a:r>
          </a:p>
          <a:p>
            <a:r>
              <a:rPr lang="fr-FR" dirty="0"/>
              <a:t>Laurie-anne.marquet@outlook.fr</a:t>
            </a: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BEFE7FDA-422B-4EF1-BFE5-16348A14A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23518"/>
          </a:xfrm>
        </p:spPr>
        <p:txBody>
          <a:bodyPr>
            <a:normAutofit/>
          </a:bodyPr>
          <a:lstStyle/>
          <a:p>
            <a:r>
              <a:rPr lang="fr-FR" sz="2000" b="1" dirty="0"/>
              <a:t>Boire trop d’eau tout de suite après la pesée  </a:t>
            </a:r>
            <a:r>
              <a:rPr lang="fr-FR" sz="2000" b="1" dirty="0">
                <a:sym typeface="Wingdings" panose="05000000000000000000" pitchFamily="2" charset="2"/>
              </a:rPr>
              <a:t> </a:t>
            </a:r>
            <a:r>
              <a:rPr lang="fr-FR" sz="2000" dirty="0">
                <a:sym typeface="Wingdings" panose="05000000000000000000" pitchFamily="2" charset="2"/>
              </a:rPr>
              <a:t>maux de ventre, difficulté à manger au repas</a:t>
            </a:r>
          </a:p>
          <a:p>
            <a:endParaRPr lang="fr-FR" sz="2000" dirty="0">
              <a:sym typeface="Wingdings" panose="05000000000000000000" pitchFamily="2" charset="2"/>
            </a:endParaRPr>
          </a:p>
          <a:p>
            <a:r>
              <a:rPr lang="fr-FR" sz="2000" b="1" dirty="0">
                <a:sym typeface="Wingdings" panose="05000000000000000000" pitchFamily="2" charset="2"/>
              </a:rPr>
              <a:t>Consommer des aliments gras, en sauce </a:t>
            </a:r>
            <a:r>
              <a:rPr lang="fr-FR" sz="2000" dirty="0">
                <a:sym typeface="Wingdings" panose="05000000000000000000" pitchFamily="2" charset="2"/>
              </a:rPr>
              <a:t> difficile à digérer, mauvais sommeil</a:t>
            </a:r>
          </a:p>
          <a:p>
            <a:endParaRPr lang="fr-FR" sz="2000" dirty="0">
              <a:sym typeface="Wingdings" panose="05000000000000000000" pitchFamily="2" charset="2"/>
            </a:endParaRPr>
          </a:p>
          <a:p>
            <a:r>
              <a:rPr lang="fr-FR" sz="2000" b="1" dirty="0">
                <a:sym typeface="Wingdings" panose="05000000000000000000" pitchFamily="2" charset="2"/>
              </a:rPr>
              <a:t>Consommer trop de légumes  </a:t>
            </a:r>
            <a:r>
              <a:rPr lang="fr-FR" sz="2000" dirty="0">
                <a:sym typeface="Wingdings" panose="05000000000000000000" pitchFamily="2" charset="2"/>
              </a:rPr>
              <a:t> ne servent pas à la récupération donc ils prennent de la place aux glucides</a:t>
            </a:r>
          </a:p>
          <a:p>
            <a:endParaRPr lang="fr-FR" sz="2000" dirty="0">
              <a:sym typeface="Wingdings" panose="05000000000000000000" pitchFamily="2" charset="2"/>
            </a:endParaRPr>
          </a:p>
          <a:p>
            <a:r>
              <a:rPr lang="fr-FR" sz="2000" b="1" dirty="0">
                <a:sym typeface="Wingdings" panose="05000000000000000000" pitchFamily="2" charset="2"/>
              </a:rPr>
              <a:t>Manger beaucoup tout de suite après la pesée </a:t>
            </a:r>
            <a:r>
              <a:rPr lang="fr-FR" sz="2000" dirty="0">
                <a:sym typeface="Wingdings" panose="05000000000000000000" pitchFamily="2" charset="2"/>
              </a:rPr>
              <a:t> sensation d’éc</a:t>
            </a: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œ</a:t>
            </a:r>
            <a:r>
              <a:rPr lang="fr-FR" sz="2000" dirty="0">
                <a:sym typeface="Wingdings" panose="05000000000000000000" pitchFamily="2" charset="2"/>
              </a:rPr>
              <a:t>urement, difficulté à manger au repas</a:t>
            </a:r>
          </a:p>
          <a:p>
            <a:endParaRPr lang="fr-FR" sz="2000" dirty="0">
              <a:sym typeface="Wingdings" panose="05000000000000000000" pitchFamily="2" charset="2"/>
            </a:endParaRPr>
          </a:p>
          <a:p>
            <a:r>
              <a:rPr lang="fr-FR" sz="2000" b="1" dirty="0">
                <a:sym typeface="Wingdings" panose="05000000000000000000" pitchFamily="2" charset="2"/>
              </a:rPr>
              <a:t>Ne faire qu’un seul repas </a:t>
            </a:r>
            <a:r>
              <a:rPr lang="fr-FR" sz="2000" dirty="0">
                <a:sym typeface="Wingdings" panose="05000000000000000000" pitchFamily="2" charset="2"/>
              </a:rPr>
              <a:t> pas assez de glucides</a:t>
            </a:r>
            <a:endParaRPr lang="fr-FR" sz="1600" dirty="0"/>
          </a:p>
          <a:p>
            <a:pPr lvl="2"/>
            <a:endParaRPr lang="fr-FR" sz="1800" i="1" dirty="0"/>
          </a:p>
        </p:txBody>
      </p:sp>
      <p:pic>
        <p:nvPicPr>
          <p:cNvPr id="6" name="Image 5" descr="Une image contenant flèche&#10;&#10;Description générée automatiquement">
            <a:extLst>
              <a:ext uri="{FF2B5EF4-FFF2-40B4-BE49-F238E27FC236}">
                <a16:creationId xmlns:a16="http://schemas.microsoft.com/office/drawing/2014/main" id="{6449BF48-250E-4E4E-971A-DC39E996EB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67" t="19771" r="21334" b="20170"/>
          <a:stretch/>
        </p:blipFill>
        <p:spPr>
          <a:xfrm>
            <a:off x="10745706" y="4955658"/>
            <a:ext cx="1043687" cy="1062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133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309E6E20-D383-4A76-AA2E-713C07871131}"/>
              </a:ext>
            </a:extLst>
          </p:cNvPr>
          <p:cNvGrpSpPr/>
          <p:nvPr/>
        </p:nvGrpSpPr>
        <p:grpSpPr>
          <a:xfrm>
            <a:off x="245479" y="153467"/>
            <a:ext cx="10262327" cy="2399252"/>
            <a:chOff x="367167" y="3429000"/>
            <a:chExt cx="10262327" cy="2399252"/>
          </a:xfrm>
        </p:grpSpPr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880FB08E-7456-414E-8613-97CB8E8C75CB}"/>
                </a:ext>
              </a:extLst>
            </p:cNvPr>
            <p:cNvSpPr txBox="1"/>
            <p:nvPr/>
          </p:nvSpPr>
          <p:spPr>
            <a:xfrm>
              <a:off x="367167" y="3429000"/>
              <a:ext cx="1758108" cy="369332"/>
            </a:xfrm>
            <a:prstGeom prst="rect">
              <a:avLst/>
            </a:prstGeom>
            <a:solidFill>
              <a:srgbClr val="0B1996"/>
            </a:solidFill>
            <a:ln>
              <a:solidFill>
                <a:srgbClr val="2C2D6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>
                  <a:solidFill>
                    <a:schemeClr val="bg1"/>
                  </a:solidFill>
                </a:rPr>
                <a:t>Après la pesée</a:t>
              </a: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39C353BF-0C5E-4F06-BA43-A3A63451CB6B}"/>
                </a:ext>
              </a:extLst>
            </p:cNvPr>
            <p:cNvSpPr txBox="1"/>
            <p:nvPr/>
          </p:nvSpPr>
          <p:spPr>
            <a:xfrm>
              <a:off x="3467928" y="4298863"/>
              <a:ext cx="4385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/>
                <a:t>+</a:t>
              </a:r>
            </a:p>
          </p:txBody>
        </p:sp>
        <p:pic>
          <p:nvPicPr>
            <p:cNvPr id="7" name="Image 6" descr="boisson de l'effort protéine iStock_000012334029XSmall.jpg">
              <a:extLst>
                <a:ext uri="{FF2B5EF4-FFF2-40B4-BE49-F238E27FC236}">
                  <a16:creationId xmlns:a16="http://schemas.microsoft.com/office/drawing/2014/main" id="{082512A2-834D-49A2-B930-2AAA1695F4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25" t="2066" r="16979" b="3331"/>
            <a:stretch/>
          </p:blipFill>
          <p:spPr>
            <a:xfrm>
              <a:off x="4075556" y="4088317"/>
              <a:ext cx="360485" cy="792466"/>
            </a:xfrm>
            <a:prstGeom prst="rect">
              <a:avLst/>
            </a:prstGeom>
          </p:spPr>
        </p:pic>
        <p:pic>
          <p:nvPicPr>
            <p:cNvPr id="8" name="Image 7" descr="Une image contenant bouteille, boisson, eau potable&#10;&#10;Description générée automatiquement">
              <a:extLst>
                <a:ext uri="{FF2B5EF4-FFF2-40B4-BE49-F238E27FC236}">
                  <a16:creationId xmlns:a16="http://schemas.microsoft.com/office/drawing/2014/main" id="{0D903F63-F4D3-4F3D-B1F1-B735BD5DB55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4756" y="4213773"/>
              <a:ext cx="879489" cy="879489"/>
            </a:xfrm>
            <a:prstGeom prst="rect">
              <a:avLst/>
            </a:prstGeom>
          </p:spPr>
        </p:pic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BC298AA6-268D-48E2-A84D-3A2D02F8AFFC}"/>
                </a:ext>
              </a:extLst>
            </p:cNvPr>
            <p:cNvSpPr txBox="1"/>
            <p:nvPr/>
          </p:nvSpPr>
          <p:spPr>
            <a:xfrm>
              <a:off x="4558760" y="4527304"/>
              <a:ext cx="7371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/>
                <a:t>ou</a:t>
              </a:r>
            </a:p>
          </p:txBody>
        </p:sp>
        <p:pic>
          <p:nvPicPr>
            <p:cNvPr id="10" name="Image 9">
              <a:extLst>
                <a:ext uri="{FF2B5EF4-FFF2-40B4-BE49-F238E27FC236}">
                  <a16:creationId xmlns:a16="http://schemas.microsoft.com/office/drawing/2014/main" id="{B112AB0A-0A23-4E12-BD1B-6BA75E16F99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51959" y="4088316"/>
              <a:ext cx="219997" cy="748571"/>
            </a:xfrm>
            <a:prstGeom prst="rect">
              <a:avLst/>
            </a:prstGeom>
          </p:spPr>
        </p:pic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35DCBAD1-C405-48E6-92C9-FB9A1E6CADD9}"/>
                </a:ext>
              </a:extLst>
            </p:cNvPr>
            <p:cNvSpPr txBox="1"/>
            <p:nvPr/>
          </p:nvSpPr>
          <p:spPr>
            <a:xfrm>
              <a:off x="548792" y="5052117"/>
              <a:ext cx="16141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i="1" dirty="0"/>
                <a:t>Eau riche en minéraux</a:t>
              </a:r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77288AC7-78B3-482E-923D-4F6822E965E5}"/>
                </a:ext>
              </a:extLst>
            </p:cNvPr>
            <p:cNvSpPr txBox="1"/>
            <p:nvPr/>
          </p:nvSpPr>
          <p:spPr>
            <a:xfrm>
              <a:off x="3871603" y="4902784"/>
              <a:ext cx="79947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i="1" dirty="0"/>
                <a:t>Shaker de protéines</a:t>
              </a: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732ED337-53D9-4E4C-B778-5E9B394DCF7B}"/>
                </a:ext>
              </a:extLst>
            </p:cNvPr>
            <p:cNvSpPr txBox="1"/>
            <p:nvPr/>
          </p:nvSpPr>
          <p:spPr>
            <a:xfrm>
              <a:off x="4934605" y="4902784"/>
              <a:ext cx="107531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i="1" dirty="0"/>
                <a:t>Yaourt </a:t>
              </a:r>
              <a:r>
                <a:rPr lang="fr-FR" sz="1100" i="1" dirty="0" err="1"/>
                <a:t>hyperprotéiné</a:t>
              </a:r>
              <a:r>
                <a:rPr lang="fr-FR" sz="1100" i="1" dirty="0"/>
                <a:t> </a:t>
              </a: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85A2036F-BBE7-4366-8AAE-AEB36ECF2693}"/>
                </a:ext>
              </a:extLst>
            </p:cNvPr>
            <p:cNvSpPr txBox="1"/>
            <p:nvPr/>
          </p:nvSpPr>
          <p:spPr>
            <a:xfrm>
              <a:off x="6015696" y="4302535"/>
              <a:ext cx="4385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/>
                <a:t>+</a:t>
              </a:r>
            </a:p>
          </p:txBody>
        </p:sp>
        <p:pic>
          <p:nvPicPr>
            <p:cNvPr id="15" name="Image 14">
              <a:extLst>
                <a:ext uri="{FF2B5EF4-FFF2-40B4-BE49-F238E27FC236}">
                  <a16:creationId xmlns:a16="http://schemas.microsoft.com/office/drawing/2014/main" id="{7EB0E9AC-9700-4CC5-A048-7F0D8DC1676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5378" y="4362320"/>
              <a:ext cx="663029" cy="411882"/>
            </a:xfrm>
            <a:prstGeom prst="rect">
              <a:avLst/>
            </a:prstGeom>
          </p:spPr>
        </p:pic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E863A13A-D1DF-4DA7-B0A6-FA9B4D9A075F}"/>
                </a:ext>
              </a:extLst>
            </p:cNvPr>
            <p:cNvSpPr txBox="1"/>
            <p:nvPr/>
          </p:nvSpPr>
          <p:spPr>
            <a:xfrm>
              <a:off x="7589972" y="4555741"/>
              <a:ext cx="7371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et/ou</a:t>
              </a:r>
            </a:p>
          </p:txBody>
        </p:sp>
        <p:pic>
          <p:nvPicPr>
            <p:cNvPr id="17" name="Image 16" descr="dattes myriam.png">
              <a:extLst>
                <a:ext uri="{FF2B5EF4-FFF2-40B4-BE49-F238E27FC236}">
                  <a16:creationId xmlns:a16="http://schemas.microsoft.com/office/drawing/2014/main" id="{1CC0A3B6-42E1-4046-BD4C-42344AD8E4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162" t="15812" r="5316" b="25223"/>
            <a:stretch/>
          </p:blipFill>
          <p:spPr>
            <a:xfrm>
              <a:off x="8371246" y="4399731"/>
              <a:ext cx="549561" cy="294510"/>
            </a:xfrm>
            <a:prstGeom prst="rect">
              <a:avLst/>
            </a:prstGeom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6B039EE8-5B8B-42B2-9DCB-CAA3AA301696}"/>
                </a:ext>
              </a:extLst>
            </p:cNvPr>
            <p:cNvSpPr txBox="1"/>
            <p:nvPr/>
          </p:nvSpPr>
          <p:spPr>
            <a:xfrm>
              <a:off x="6335152" y="4889377"/>
              <a:ext cx="133884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i="1" dirty="0"/>
                <a:t>Barre énergétique, barre de céréales</a:t>
              </a:r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C24B6C17-8A88-4A8C-B5CB-DB4B46E99DBE}"/>
                </a:ext>
              </a:extLst>
            </p:cNvPr>
            <p:cNvSpPr txBox="1"/>
            <p:nvPr/>
          </p:nvSpPr>
          <p:spPr>
            <a:xfrm>
              <a:off x="8108366" y="4907169"/>
              <a:ext cx="107531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i="1" dirty="0"/>
                <a:t>Dattes</a:t>
              </a:r>
            </a:p>
          </p:txBody>
        </p:sp>
        <p:pic>
          <p:nvPicPr>
            <p:cNvPr id="20" name="Image 19">
              <a:extLst>
                <a:ext uri="{FF2B5EF4-FFF2-40B4-BE49-F238E27FC236}">
                  <a16:creationId xmlns:a16="http://schemas.microsoft.com/office/drawing/2014/main" id="{4D214714-C1A9-45F3-A015-D041FCA2D67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56" t="12612" r="6535" b="12939"/>
            <a:stretch/>
          </p:blipFill>
          <p:spPr>
            <a:xfrm>
              <a:off x="9729231" y="4362320"/>
              <a:ext cx="616211" cy="369332"/>
            </a:xfrm>
            <a:prstGeom prst="rect">
              <a:avLst/>
            </a:prstGeom>
          </p:spPr>
        </p:pic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025F34FD-B876-4900-9305-D9AC5C92BEBF}"/>
                </a:ext>
              </a:extLst>
            </p:cNvPr>
            <p:cNvSpPr txBox="1"/>
            <p:nvPr/>
          </p:nvSpPr>
          <p:spPr>
            <a:xfrm>
              <a:off x="9554175" y="4907169"/>
              <a:ext cx="107531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i="1" dirty="0"/>
                <a:t>Sandwich pain/confiture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BF95273E-9322-423D-BCD7-EF8B10990BCA}"/>
                </a:ext>
              </a:extLst>
            </p:cNvPr>
            <p:cNvSpPr txBox="1"/>
            <p:nvPr/>
          </p:nvSpPr>
          <p:spPr>
            <a:xfrm>
              <a:off x="9043896" y="4555830"/>
              <a:ext cx="7371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et/ou</a:t>
              </a:r>
            </a:p>
          </p:txBody>
        </p:sp>
        <p:cxnSp>
          <p:nvCxnSpPr>
            <p:cNvPr id="23" name="Connecteur droit 22">
              <a:extLst>
                <a:ext uri="{FF2B5EF4-FFF2-40B4-BE49-F238E27FC236}">
                  <a16:creationId xmlns:a16="http://schemas.microsoft.com/office/drawing/2014/main" id="{8FDE507B-1345-4D89-8399-49A790E9892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81943" y="5421504"/>
              <a:ext cx="2524759" cy="4498"/>
            </a:xfrm>
            <a:prstGeom prst="line">
              <a:avLst/>
            </a:prstGeom>
            <a:ln w="28575">
              <a:solidFill>
                <a:srgbClr val="0B19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1913C167-E519-47F1-9D2A-28EA97978863}"/>
                </a:ext>
              </a:extLst>
            </p:cNvPr>
            <p:cNvSpPr txBox="1"/>
            <p:nvPr/>
          </p:nvSpPr>
          <p:spPr>
            <a:xfrm>
              <a:off x="1053814" y="5453898"/>
              <a:ext cx="23660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cap="small" dirty="0">
                  <a:solidFill>
                    <a:srgbClr val="0B1996"/>
                  </a:solidFill>
                </a:rPr>
                <a:t>hydratation</a:t>
              </a:r>
            </a:p>
          </p:txBody>
        </p:sp>
        <p:cxnSp>
          <p:nvCxnSpPr>
            <p:cNvPr id="25" name="Connecteur droit 24">
              <a:extLst>
                <a:ext uri="{FF2B5EF4-FFF2-40B4-BE49-F238E27FC236}">
                  <a16:creationId xmlns:a16="http://schemas.microsoft.com/office/drawing/2014/main" id="{CDC0CBC6-EAE8-49ED-9434-38577810B2F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96424" y="5421504"/>
              <a:ext cx="2270755" cy="6805"/>
            </a:xfrm>
            <a:prstGeom prst="line">
              <a:avLst/>
            </a:prstGeom>
            <a:ln w="28575">
              <a:solidFill>
                <a:srgbClr val="0B19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A2D86A51-C020-4F00-B2E7-95FDEDB36332}"/>
                </a:ext>
              </a:extLst>
            </p:cNvPr>
            <p:cNvSpPr txBox="1"/>
            <p:nvPr/>
          </p:nvSpPr>
          <p:spPr>
            <a:xfrm>
              <a:off x="3757076" y="5458920"/>
              <a:ext cx="23660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cap="small" dirty="0">
                  <a:solidFill>
                    <a:srgbClr val="0B1996"/>
                  </a:solidFill>
                </a:rPr>
                <a:t>Protéines + Glucides</a:t>
              </a:r>
            </a:p>
          </p:txBody>
        </p:sp>
        <p:cxnSp>
          <p:nvCxnSpPr>
            <p:cNvPr id="27" name="Connecteur droit 26">
              <a:extLst>
                <a:ext uri="{FF2B5EF4-FFF2-40B4-BE49-F238E27FC236}">
                  <a16:creationId xmlns:a16="http://schemas.microsoft.com/office/drawing/2014/main" id="{FE1944B8-38B7-494D-8D5B-D3B8D6E8482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15637" y="5421504"/>
              <a:ext cx="4136822" cy="7951"/>
            </a:xfrm>
            <a:prstGeom prst="line">
              <a:avLst/>
            </a:prstGeom>
            <a:ln w="28575">
              <a:solidFill>
                <a:srgbClr val="0B19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F80B62C3-29C6-4656-958A-A11C2870AFF7}"/>
                </a:ext>
              </a:extLst>
            </p:cNvPr>
            <p:cNvSpPr txBox="1"/>
            <p:nvPr/>
          </p:nvSpPr>
          <p:spPr>
            <a:xfrm>
              <a:off x="7231214" y="5431624"/>
              <a:ext cx="23660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cap="small" dirty="0">
                  <a:solidFill>
                    <a:srgbClr val="0B1996"/>
                  </a:solidFill>
                </a:rPr>
                <a:t>Glucides</a:t>
              </a:r>
            </a:p>
          </p:txBody>
        </p:sp>
      </p:grpSp>
      <p:sp>
        <p:nvSpPr>
          <p:cNvPr id="29" name="ZoneTexte 28">
            <a:extLst>
              <a:ext uri="{FF2B5EF4-FFF2-40B4-BE49-F238E27FC236}">
                <a16:creationId xmlns:a16="http://schemas.microsoft.com/office/drawing/2014/main" id="{1BBCC8A4-661B-41CD-AC4C-88A038F0A427}"/>
              </a:ext>
            </a:extLst>
          </p:cNvPr>
          <p:cNvSpPr txBox="1"/>
          <p:nvPr/>
        </p:nvSpPr>
        <p:spPr>
          <a:xfrm>
            <a:off x="-62427" y="682772"/>
            <a:ext cx="16141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/>
              <a:t>600mL – 1L</a:t>
            </a:r>
          </a:p>
        </p:txBody>
      </p: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B17C1893-E2C1-45FA-8FBE-C7A5AFC25DFA}"/>
              </a:ext>
            </a:extLst>
          </p:cNvPr>
          <p:cNvGrpSpPr/>
          <p:nvPr/>
        </p:nvGrpSpPr>
        <p:grpSpPr>
          <a:xfrm>
            <a:off x="245479" y="2563980"/>
            <a:ext cx="11577961" cy="2008697"/>
            <a:chOff x="387529" y="3261907"/>
            <a:chExt cx="11577961" cy="2008697"/>
          </a:xfrm>
        </p:grpSpPr>
        <p:pic>
          <p:nvPicPr>
            <p:cNvPr id="31" name="Image 30" descr="1-4 de baguette.jpg">
              <a:extLst>
                <a:ext uri="{FF2B5EF4-FFF2-40B4-BE49-F238E27FC236}">
                  <a16:creationId xmlns:a16="http://schemas.microsoft.com/office/drawing/2014/main" id="{F8D35560-769C-4D07-97E3-ABA39CD13DD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408" b="8518"/>
            <a:stretch/>
          </p:blipFill>
          <p:spPr>
            <a:xfrm>
              <a:off x="4672586" y="3865788"/>
              <a:ext cx="548179" cy="425450"/>
            </a:xfrm>
            <a:prstGeom prst="rect">
              <a:avLst/>
            </a:prstGeom>
          </p:spPr>
        </p:pic>
        <p:grpSp>
          <p:nvGrpSpPr>
            <p:cNvPr id="32" name="Groupe 31">
              <a:extLst>
                <a:ext uri="{FF2B5EF4-FFF2-40B4-BE49-F238E27FC236}">
                  <a16:creationId xmlns:a16="http://schemas.microsoft.com/office/drawing/2014/main" id="{7E19C547-BA0A-4B38-974E-9450942AC1A3}"/>
                </a:ext>
              </a:extLst>
            </p:cNvPr>
            <p:cNvGrpSpPr/>
            <p:nvPr/>
          </p:nvGrpSpPr>
          <p:grpSpPr>
            <a:xfrm>
              <a:off x="387529" y="3261907"/>
              <a:ext cx="7378331" cy="2008697"/>
              <a:chOff x="367167" y="3429000"/>
              <a:chExt cx="7378331" cy="2008697"/>
            </a:xfrm>
          </p:grpSpPr>
          <p:sp>
            <p:nvSpPr>
              <p:cNvPr id="54" name="ZoneTexte 53">
                <a:extLst>
                  <a:ext uri="{FF2B5EF4-FFF2-40B4-BE49-F238E27FC236}">
                    <a16:creationId xmlns:a16="http://schemas.microsoft.com/office/drawing/2014/main" id="{FE119F4F-9410-497C-BFF3-B5E6D7814E73}"/>
                  </a:ext>
                </a:extLst>
              </p:cNvPr>
              <p:cNvSpPr txBox="1"/>
              <p:nvPr/>
            </p:nvSpPr>
            <p:spPr>
              <a:xfrm>
                <a:off x="367167" y="3429000"/>
                <a:ext cx="1758108" cy="369332"/>
              </a:xfrm>
              <a:prstGeom prst="rect">
                <a:avLst/>
              </a:prstGeom>
              <a:solidFill>
                <a:srgbClr val="0B1996"/>
              </a:solidFill>
              <a:ln>
                <a:solidFill>
                  <a:srgbClr val="2C2D6F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dirty="0">
                    <a:solidFill>
                      <a:schemeClr val="bg1"/>
                    </a:solidFill>
                  </a:rPr>
                  <a:t>Repas</a:t>
                </a:r>
              </a:p>
            </p:txBody>
          </p:sp>
          <p:sp>
            <p:nvSpPr>
              <p:cNvPr id="55" name="ZoneTexte 54">
                <a:extLst>
                  <a:ext uri="{FF2B5EF4-FFF2-40B4-BE49-F238E27FC236}">
                    <a16:creationId xmlns:a16="http://schemas.microsoft.com/office/drawing/2014/main" id="{0D88A515-A74F-4D45-8C32-6DC1EBBD6AE9}"/>
                  </a:ext>
                </a:extLst>
              </p:cNvPr>
              <p:cNvSpPr txBox="1"/>
              <p:nvPr/>
            </p:nvSpPr>
            <p:spPr>
              <a:xfrm>
                <a:off x="2658341" y="4131416"/>
                <a:ext cx="4385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b="1" dirty="0"/>
                  <a:t>+</a:t>
                </a:r>
              </a:p>
            </p:txBody>
          </p:sp>
          <p:sp>
            <p:nvSpPr>
              <p:cNvPr id="56" name="ZoneTexte 55">
                <a:extLst>
                  <a:ext uri="{FF2B5EF4-FFF2-40B4-BE49-F238E27FC236}">
                    <a16:creationId xmlns:a16="http://schemas.microsoft.com/office/drawing/2014/main" id="{BF3FBFA8-7AB4-4787-AEC7-B1947369A99F}"/>
                  </a:ext>
                </a:extLst>
              </p:cNvPr>
              <p:cNvSpPr txBox="1"/>
              <p:nvPr/>
            </p:nvSpPr>
            <p:spPr>
              <a:xfrm>
                <a:off x="953857" y="4725339"/>
                <a:ext cx="161419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100" i="1" dirty="0"/>
                  <a:t>Eau</a:t>
                </a:r>
              </a:p>
            </p:txBody>
          </p:sp>
          <p:sp>
            <p:nvSpPr>
              <p:cNvPr id="57" name="ZoneTexte 56">
                <a:extLst>
                  <a:ext uri="{FF2B5EF4-FFF2-40B4-BE49-F238E27FC236}">
                    <a16:creationId xmlns:a16="http://schemas.microsoft.com/office/drawing/2014/main" id="{7DA22A23-EED1-4E62-9F9F-64E479334573}"/>
                  </a:ext>
                </a:extLst>
              </p:cNvPr>
              <p:cNvSpPr txBox="1"/>
              <p:nvPr/>
            </p:nvSpPr>
            <p:spPr>
              <a:xfrm>
                <a:off x="4441139" y="4703725"/>
                <a:ext cx="107531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100" i="1" dirty="0"/>
                  <a:t>Pain</a:t>
                </a:r>
              </a:p>
            </p:txBody>
          </p:sp>
          <p:sp>
            <p:nvSpPr>
              <p:cNvPr id="58" name="ZoneTexte 57">
                <a:extLst>
                  <a:ext uri="{FF2B5EF4-FFF2-40B4-BE49-F238E27FC236}">
                    <a16:creationId xmlns:a16="http://schemas.microsoft.com/office/drawing/2014/main" id="{0D3BCDB1-3CE9-480C-BA6D-CCA0632E98AD}"/>
                  </a:ext>
                </a:extLst>
              </p:cNvPr>
              <p:cNvSpPr txBox="1"/>
              <p:nvPr/>
            </p:nvSpPr>
            <p:spPr>
              <a:xfrm>
                <a:off x="5150888" y="4103974"/>
                <a:ext cx="4385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b="1" dirty="0"/>
                  <a:t>+</a:t>
                </a:r>
              </a:p>
            </p:txBody>
          </p:sp>
          <p:cxnSp>
            <p:nvCxnSpPr>
              <p:cNvPr id="59" name="Connecteur droit 58">
                <a:extLst>
                  <a:ext uri="{FF2B5EF4-FFF2-40B4-BE49-F238E27FC236}">
                    <a16:creationId xmlns:a16="http://schemas.microsoft.com/office/drawing/2014/main" id="{214039B5-43A1-4B4C-BA10-00A48FB37EE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75869" y="5035715"/>
                <a:ext cx="2070253" cy="1828"/>
              </a:xfrm>
              <a:prstGeom prst="line">
                <a:avLst/>
              </a:prstGeom>
              <a:ln w="28575">
                <a:solidFill>
                  <a:srgbClr val="0B199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ZoneTexte 59">
                <a:extLst>
                  <a:ext uri="{FF2B5EF4-FFF2-40B4-BE49-F238E27FC236}">
                    <a16:creationId xmlns:a16="http://schemas.microsoft.com/office/drawing/2014/main" id="{C0AADCBF-6702-4FCE-A24F-6DFD92386367}"/>
                  </a:ext>
                </a:extLst>
              </p:cNvPr>
              <p:cNvSpPr txBox="1"/>
              <p:nvPr/>
            </p:nvSpPr>
            <p:spPr>
              <a:xfrm>
                <a:off x="634835" y="5022706"/>
                <a:ext cx="23660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b="1" cap="small" dirty="0">
                    <a:solidFill>
                      <a:srgbClr val="0B1996"/>
                    </a:solidFill>
                  </a:rPr>
                  <a:t>hydratation</a:t>
                </a:r>
              </a:p>
            </p:txBody>
          </p:sp>
          <p:cxnSp>
            <p:nvCxnSpPr>
              <p:cNvPr id="61" name="Connecteur droit 60">
                <a:extLst>
                  <a:ext uri="{FF2B5EF4-FFF2-40B4-BE49-F238E27FC236}">
                    <a16:creationId xmlns:a16="http://schemas.microsoft.com/office/drawing/2014/main" id="{4BFA2609-DD36-48F4-95A9-C4EA06D655A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017288" y="5019932"/>
                <a:ext cx="2270755" cy="6805"/>
              </a:xfrm>
              <a:prstGeom prst="line">
                <a:avLst/>
              </a:prstGeom>
              <a:ln w="28575">
                <a:solidFill>
                  <a:srgbClr val="0B199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ZoneTexte 61">
                <a:extLst>
                  <a:ext uri="{FF2B5EF4-FFF2-40B4-BE49-F238E27FC236}">
                    <a16:creationId xmlns:a16="http://schemas.microsoft.com/office/drawing/2014/main" id="{80008C09-6F93-4CBF-BFAA-92D403208F19}"/>
                  </a:ext>
                </a:extLst>
              </p:cNvPr>
              <p:cNvSpPr txBox="1"/>
              <p:nvPr/>
            </p:nvSpPr>
            <p:spPr>
              <a:xfrm>
                <a:off x="2927673" y="5068365"/>
                <a:ext cx="23660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b="1" cap="small" dirty="0">
                    <a:solidFill>
                      <a:srgbClr val="0B1996"/>
                    </a:solidFill>
                  </a:rPr>
                  <a:t>Glucides</a:t>
                </a:r>
              </a:p>
            </p:txBody>
          </p:sp>
          <p:cxnSp>
            <p:nvCxnSpPr>
              <p:cNvPr id="63" name="Connecteur droit 62">
                <a:extLst>
                  <a:ext uri="{FF2B5EF4-FFF2-40B4-BE49-F238E27FC236}">
                    <a16:creationId xmlns:a16="http://schemas.microsoft.com/office/drawing/2014/main" id="{3FECB79A-C809-4004-B376-686293ACDC2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608088" y="5019932"/>
                <a:ext cx="1822348" cy="174"/>
              </a:xfrm>
              <a:prstGeom prst="line">
                <a:avLst/>
              </a:prstGeom>
              <a:ln w="28575">
                <a:solidFill>
                  <a:srgbClr val="0B199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ZoneTexte 63">
                <a:extLst>
                  <a:ext uri="{FF2B5EF4-FFF2-40B4-BE49-F238E27FC236}">
                    <a16:creationId xmlns:a16="http://schemas.microsoft.com/office/drawing/2014/main" id="{5CAD7729-C2C6-4380-BAA4-1EA702925F82}"/>
                  </a:ext>
                </a:extLst>
              </p:cNvPr>
              <p:cNvSpPr txBox="1"/>
              <p:nvPr/>
            </p:nvSpPr>
            <p:spPr>
              <a:xfrm>
                <a:off x="5379488" y="5036428"/>
                <a:ext cx="23660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b="1" cap="small" dirty="0">
                    <a:solidFill>
                      <a:srgbClr val="0B1996"/>
                    </a:solidFill>
                  </a:rPr>
                  <a:t>Protéines</a:t>
                </a:r>
              </a:p>
            </p:txBody>
          </p:sp>
          <p:sp>
            <p:nvSpPr>
              <p:cNvPr id="65" name="ZoneTexte 64">
                <a:extLst>
                  <a:ext uri="{FF2B5EF4-FFF2-40B4-BE49-F238E27FC236}">
                    <a16:creationId xmlns:a16="http://schemas.microsoft.com/office/drawing/2014/main" id="{FCFA1638-597F-4447-B976-2DACE4DF25FC}"/>
                  </a:ext>
                </a:extLst>
              </p:cNvPr>
              <p:cNvSpPr txBox="1"/>
              <p:nvPr/>
            </p:nvSpPr>
            <p:spPr>
              <a:xfrm>
                <a:off x="4185169" y="3982162"/>
                <a:ext cx="73711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200" dirty="0"/>
                  <a:t>et/ou</a:t>
                </a:r>
              </a:p>
            </p:txBody>
          </p:sp>
        </p:grpSp>
        <p:pic>
          <p:nvPicPr>
            <p:cNvPr id="33" name="Image 32" descr="bouteille d'eau myriam.png">
              <a:extLst>
                <a:ext uri="{FF2B5EF4-FFF2-40B4-BE49-F238E27FC236}">
                  <a16:creationId xmlns:a16="http://schemas.microsoft.com/office/drawing/2014/main" id="{379AF6DE-F9C3-4E89-A006-69E490A4808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6229" y="3698470"/>
              <a:ext cx="310858" cy="775178"/>
            </a:xfrm>
            <a:prstGeom prst="rect">
              <a:avLst/>
            </a:prstGeom>
          </p:spPr>
        </p:pic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698D490E-4329-43F2-8F5B-9F057085CD78}"/>
                </a:ext>
              </a:extLst>
            </p:cNvPr>
            <p:cNvSpPr txBox="1"/>
            <p:nvPr/>
          </p:nvSpPr>
          <p:spPr>
            <a:xfrm>
              <a:off x="1304401" y="3972207"/>
              <a:ext cx="7371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/>
                <a:t>ou</a:t>
              </a:r>
            </a:p>
          </p:txBody>
        </p:sp>
        <p:pic>
          <p:nvPicPr>
            <p:cNvPr id="35" name="Image 34" descr="Une image contenant bouteille, boisson, eau potable&#10;&#10;Description générée automatiquement">
              <a:extLst>
                <a:ext uri="{FF2B5EF4-FFF2-40B4-BE49-F238E27FC236}">
                  <a16:creationId xmlns:a16="http://schemas.microsoft.com/office/drawing/2014/main" id="{F81B1DC5-B7D7-4B87-BC4A-DE567328D58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60144" y="3687534"/>
              <a:ext cx="779929" cy="779929"/>
            </a:xfrm>
            <a:prstGeom prst="rect">
              <a:avLst/>
            </a:prstGeom>
          </p:spPr>
        </p:pic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47DA51B4-A4C3-473E-B87A-998731D3FA56}"/>
                </a:ext>
              </a:extLst>
            </p:cNvPr>
            <p:cNvSpPr txBox="1"/>
            <p:nvPr/>
          </p:nvSpPr>
          <p:spPr>
            <a:xfrm>
              <a:off x="1455333" y="4574608"/>
              <a:ext cx="16141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i="1" dirty="0"/>
                <a:t>Eau riche en minéraux</a:t>
              </a:r>
            </a:p>
          </p:txBody>
        </p:sp>
        <p:pic>
          <p:nvPicPr>
            <p:cNvPr id="37" name="Image 36" descr="pa¦étes.jpg">
              <a:extLst>
                <a:ext uri="{FF2B5EF4-FFF2-40B4-BE49-F238E27FC236}">
                  <a16:creationId xmlns:a16="http://schemas.microsoft.com/office/drawing/2014/main" id="{AEA827F2-A472-45C1-8133-9ADC890202F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07" t="24845" r="2976" b="15966"/>
            <a:stretch/>
          </p:blipFill>
          <p:spPr>
            <a:xfrm>
              <a:off x="3546079" y="3890770"/>
              <a:ext cx="779101" cy="304300"/>
            </a:xfrm>
            <a:prstGeom prst="rect">
              <a:avLst/>
            </a:prstGeom>
          </p:spPr>
        </p:pic>
        <p:pic>
          <p:nvPicPr>
            <p:cNvPr id="38" name="Image 37" descr="riz.jpg">
              <a:extLst>
                <a:ext uri="{FF2B5EF4-FFF2-40B4-BE49-F238E27FC236}">
                  <a16:creationId xmlns:a16="http://schemas.microsoft.com/office/drawing/2014/main" id="{FE31203E-82AC-48E9-859C-1085B36D09C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365" r="18957" b="4673"/>
            <a:stretch/>
          </p:blipFill>
          <p:spPr>
            <a:xfrm>
              <a:off x="3125154" y="3626624"/>
              <a:ext cx="420925" cy="431676"/>
            </a:xfrm>
            <a:prstGeom prst="rect">
              <a:avLst/>
            </a:prstGeom>
          </p:spPr>
        </p:pic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74DD4BD7-3A0A-4D95-AF14-9BD45B3B34A6}"/>
                </a:ext>
              </a:extLst>
            </p:cNvPr>
            <p:cNvSpPr txBox="1"/>
            <p:nvPr/>
          </p:nvSpPr>
          <p:spPr>
            <a:xfrm>
              <a:off x="2831103" y="4217317"/>
              <a:ext cx="1614196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i="1" dirty="0"/>
                <a:t>Féculents</a:t>
              </a:r>
            </a:p>
            <a:p>
              <a:pPr algn="ctr"/>
              <a:r>
                <a:rPr lang="fr-FR" sz="1100" i="1" dirty="0"/>
                <a:t>Plat de riz ou pâtes ou pomme de terre</a:t>
              </a:r>
            </a:p>
          </p:txBody>
        </p:sp>
        <p:pic>
          <p:nvPicPr>
            <p:cNvPr id="40" name="Image 39" descr="poisson.jpg">
              <a:extLst>
                <a:ext uri="{FF2B5EF4-FFF2-40B4-BE49-F238E27FC236}">
                  <a16:creationId xmlns:a16="http://schemas.microsoft.com/office/drawing/2014/main" id="{06105DAC-C0C2-4CCB-9B72-63681423C60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203" b="7911"/>
            <a:stretch/>
          </p:blipFill>
          <p:spPr>
            <a:xfrm>
              <a:off x="6734649" y="3797079"/>
              <a:ext cx="674782" cy="489114"/>
            </a:xfrm>
            <a:prstGeom prst="rect">
              <a:avLst/>
            </a:prstGeom>
          </p:spPr>
        </p:pic>
        <p:pic>
          <p:nvPicPr>
            <p:cNvPr id="41" name="Image 40" descr="Une image contenant alimentation, plat&#10;&#10;Description générée avec un niveau de confiance très élevé">
              <a:extLst>
                <a:ext uri="{FF2B5EF4-FFF2-40B4-BE49-F238E27FC236}">
                  <a16:creationId xmlns:a16="http://schemas.microsoft.com/office/drawing/2014/main" id="{ECFF6840-146F-400A-A5F7-A340C71FE741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5710214" y="3802126"/>
              <a:ext cx="910590" cy="609600"/>
            </a:xfrm>
            <a:prstGeom prst="rect">
              <a:avLst/>
            </a:prstGeom>
          </p:spPr>
        </p:pic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16734468-51CF-47A4-9C85-689349C6FCC4}"/>
                </a:ext>
              </a:extLst>
            </p:cNvPr>
            <p:cNvSpPr txBox="1"/>
            <p:nvPr/>
          </p:nvSpPr>
          <p:spPr>
            <a:xfrm>
              <a:off x="5616787" y="4462923"/>
              <a:ext cx="186919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i="1" dirty="0"/>
                <a:t>Poulet ou poisson ou œufs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A0D1A5F3-249D-4D31-BBDD-B5ABA7C46BFE}"/>
                </a:ext>
              </a:extLst>
            </p:cNvPr>
            <p:cNvSpPr txBox="1"/>
            <p:nvPr/>
          </p:nvSpPr>
          <p:spPr>
            <a:xfrm>
              <a:off x="7551451" y="3939000"/>
              <a:ext cx="4385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/>
                <a:t>+</a:t>
              </a:r>
            </a:p>
          </p:txBody>
        </p:sp>
        <p:pic>
          <p:nvPicPr>
            <p:cNvPr id="44" name="Image 43" descr="banane3.jpg">
              <a:extLst>
                <a:ext uri="{FF2B5EF4-FFF2-40B4-BE49-F238E27FC236}">
                  <a16:creationId xmlns:a16="http://schemas.microsoft.com/office/drawing/2014/main" id="{07E1093F-BF4E-42B5-A12E-FAF111C45301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472768">
              <a:off x="7944740" y="3889637"/>
              <a:ext cx="589413" cy="384134"/>
            </a:xfrm>
            <a:prstGeom prst="rect">
              <a:avLst/>
            </a:prstGeom>
          </p:spPr>
        </p:pic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76456575-6378-4BFC-BBEC-141EF41DF3CE}"/>
                </a:ext>
              </a:extLst>
            </p:cNvPr>
            <p:cNvSpPr txBox="1"/>
            <p:nvPr/>
          </p:nvSpPr>
          <p:spPr>
            <a:xfrm>
              <a:off x="8364357" y="3972208"/>
              <a:ext cx="7371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/>
                <a:t>et/ou</a:t>
              </a:r>
            </a:p>
          </p:txBody>
        </p:sp>
        <p:pic>
          <p:nvPicPr>
            <p:cNvPr id="46" name="Image 45">
              <a:extLst>
                <a:ext uri="{FF2B5EF4-FFF2-40B4-BE49-F238E27FC236}">
                  <a16:creationId xmlns:a16="http://schemas.microsoft.com/office/drawing/2014/main" id="{79ABDEB3-9FCD-4784-8C24-CA60D6146D1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6"/>
            <a:srcRect l="32935" r="21494"/>
            <a:stretch/>
          </p:blipFill>
          <p:spPr>
            <a:xfrm>
              <a:off x="10174323" y="3951667"/>
              <a:ext cx="600781" cy="376663"/>
            </a:xfrm>
            <a:prstGeom prst="rect">
              <a:avLst/>
            </a:prstGeom>
          </p:spPr>
        </p:pic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F3A4D9AB-64B9-4A42-8FAA-C240E02CC060}"/>
                </a:ext>
              </a:extLst>
            </p:cNvPr>
            <p:cNvSpPr txBox="1"/>
            <p:nvPr/>
          </p:nvSpPr>
          <p:spPr>
            <a:xfrm>
              <a:off x="9534930" y="4005110"/>
              <a:ext cx="7371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/>
                <a:t>et/ou</a:t>
              </a:r>
            </a:p>
          </p:txBody>
        </p:sp>
        <p:pic>
          <p:nvPicPr>
            <p:cNvPr id="48" name="Image 47">
              <a:extLst>
                <a:ext uri="{FF2B5EF4-FFF2-40B4-BE49-F238E27FC236}">
                  <a16:creationId xmlns:a16="http://schemas.microsoft.com/office/drawing/2014/main" id="{C4760C14-DE22-41B7-BF51-660EE86F4FC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alphaModFix/>
              <a:lum/>
            </a:blip>
            <a:srcRect/>
            <a:stretch>
              <a:fillRect/>
            </a:stretch>
          </p:blipFill>
          <p:spPr>
            <a:xfrm>
              <a:off x="9010581" y="3890769"/>
              <a:ext cx="680508" cy="46155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EECE28A8-9955-4625-8D8E-00D996C74A07}"/>
                </a:ext>
              </a:extLst>
            </p:cNvPr>
            <p:cNvSpPr txBox="1"/>
            <p:nvPr/>
          </p:nvSpPr>
          <p:spPr>
            <a:xfrm>
              <a:off x="7304850" y="4451267"/>
              <a:ext cx="186919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i="1" dirty="0"/>
                <a:t>Fruit</a:t>
              </a:r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F4F1D9D6-A05E-48B3-9118-3516AFC85873}"/>
                </a:ext>
              </a:extLst>
            </p:cNvPr>
            <p:cNvSpPr txBox="1"/>
            <p:nvPr/>
          </p:nvSpPr>
          <p:spPr>
            <a:xfrm>
              <a:off x="8445589" y="4473648"/>
              <a:ext cx="186919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i="1" dirty="0"/>
                <a:t>Dessert peu gras</a:t>
              </a:r>
            </a:p>
          </p:txBody>
        </p:sp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FA4C0A2F-49D9-40F6-BD59-7FC4CF362340}"/>
                </a:ext>
              </a:extLst>
            </p:cNvPr>
            <p:cNvSpPr txBox="1"/>
            <p:nvPr/>
          </p:nvSpPr>
          <p:spPr>
            <a:xfrm>
              <a:off x="9540117" y="4474113"/>
              <a:ext cx="186919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i="1" dirty="0"/>
                <a:t>Riz au lait</a:t>
              </a:r>
            </a:p>
          </p:txBody>
        </p:sp>
        <p:cxnSp>
          <p:nvCxnSpPr>
            <p:cNvPr id="52" name="Connecteur droit 51">
              <a:extLst>
                <a:ext uri="{FF2B5EF4-FFF2-40B4-BE49-F238E27FC236}">
                  <a16:creationId xmlns:a16="http://schemas.microsoft.com/office/drawing/2014/main" id="{FCB17558-622F-44D6-AA71-2DF9E64D458E}"/>
                </a:ext>
              </a:extLst>
            </p:cNvPr>
            <p:cNvCxnSpPr>
              <a:cxnSpLocks/>
            </p:cNvCxnSpPr>
            <p:nvPr/>
          </p:nvCxnSpPr>
          <p:spPr>
            <a:xfrm>
              <a:off x="7976736" y="4875923"/>
              <a:ext cx="3988754" cy="2028"/>
            </a:xfrm>
            <a:prstGeom prst="line">
              <a:avLst/>
            </a:prstGeom>
            <a:ln w="28575">
              <a:solidFill>
                <a:srgbClr val="0B19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ED8B4551-6CA9-4475-9B41-E07B3EAA2C76}"/>
                </a:ext>
              </a:extLst>
            </p:cNvPr>
            <p:cNvSpPr txBox="1"/>
            <p:nvPr/>
          </p:nvSpPr>
          <p:spPr>
            <a:xfrm>
              <a:off x="8763338" y="4864115"/>
              <a:ext cx="23660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cap="small" dirty="0">
                  <a:solidFill>
                    <a:srgbClr val="0B1996"/>
                  </a:solidFill>
                </a:rPr>
                <a:t>Glucides</a:t>
              </a:r>
            </a:p>
          </p:txBody>
        </p:sp>
      </p:grpSp>
      <p:sp>
        <p:nvSpPr>
          <p:cNvPr id="66" name="ZoneTexte 65">
            <a:extLst>
              <a:ext uri="{FF2B5EF4-FFF2-40B4-BE49-F238E27FC236}">
                <a16:creationId xmlns:a16="http://schemas.microsoft.com/office/drawing/2014/main" id="{D8223568-CA93-43DA-9D2A-F42E6CC70561}"/>
              </a:ext>
            </a:extLst>
          </p:cNvPr>
          <p:cNvSpPr txBox="1"/>
          <p:nvPr/>
        </p:nvSpPr>
        <p:spPr>
          <a:xfrm>
            <a:off x="395732" y="4767296"/>
            <a:ext cx="1758108" cy="369332"/>
          </a:xfrm>
          <a:prstGeom prst="rect">
            <a:avLst/>
          </a:prstGeom>
          <a:solidFill>
            <a:srgbClr val="0B1996"/>
          </a:solidFill>
          <a:ln>
            <a:solidFill>
              <a:srgbClr val="2C2D6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Dans la soirée</a:t>
            </a: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FCCCCC3C-6F6A-4648-8E28-C42F7084D0B0}"/>
              </a:ext>
            </a:extLst>
          </p:cNvPr>
          <p:cNvSpPr txBox="1"/>
          <p:nvPr/>
        </p:nvSpPr>
        <p:spPr>
          <a:xfrm>
            <a:off x="750669" y="6051342"/>
            <a:ext cx="16141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/>
              <a:t>Eau</a:t>
            </a:r>
          </a:p>
        </p:txBody>
      </p:sp>
      <p:pic>
        <p:nvPicPr>
          <p:cNvPr id="68" name="Image 67" descr="bouteille d'eau myriam.png">
            <a:extLst>
              <a:ext uri="{FF2B5EF4-FFF2-40B4-BE49-F238E27FC236}">
                <a16:creationId xmlns:a16="http://schemas.microsoft.com/office/drawing/2014/main" id="{8669EE05-52B3-4CA8-ADDB-28B8D348A28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025" y="5329631"/>
            <a:ext cx="310858" cy="775178"/>
          </a:xfrm>
          <a:prstGeom prst="rect">
            <a:avLst/>
          </a:prstGeom>
        </p:spPr>
      </p:pic>
      <p:sp>
        <p:nvSpPr>
          <p:cNvPr id="69" name="ZoneTexte 68">
            <a:extLst>
              <a:ext uri="{FF2B5EF4-FFF2-40B4-BE49-F238E27FC236}">
                <a16:creationId xmlns:a16="http://schemas.microsoft.com/office/drawing/2014/main" id="{5AAAD170-BE9D-4480-ADE7-435016797ABF}"/>
              </a:ext>
            </a:extLst>
          </p:cNvPr>
          <p:cNvSpPr txBox="1"/>
          <p:nvPr/>
        </p:nvSpPr>
        <p:spPr>
          <a:xfrm>
            <a:off x="1732679" y="5418716"/>
            <a:ext cx="438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+</a:t>
            </a:r>
          </a:p>
        </p:txBody>
      </p:sp>
      <p:pic>
        <p:nvPicPr>
          <p:cNvPr id="70" name="Image 69">
            <a:extLst>
              <a:ext uri="{FF2B5EF4-FFF2-40B4-BE49-F238E27FC236}">
                <a16:creationId xmlns:a16="http://schemas.microsoft.com/office/drawing/2014/main" id="{6B372C41-CCD7-4E70-8CDC-78D71B942198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027" y="5172482"/>
            <a:ext cx="210567" cy="716484"/>
          </a:xfrm>
          <a:prstGeom prst="rect">
            <a:avLst/>
          </a:prstGeom>
        </p:spPr>
      </p:pic>
      <p:sp>
        <p:nvSpPr>
          <p:cNvPr id="71" name="ZoneTexte 70">
            <a:extLst>
              <a:ext uri="{FF2B5EF4-FFF2-40B4-BE49-F238E27FC236}">
                <a16:creationId xmlns:a16="http://schemas.microsoft.com/office/drawing/2014/main" id="{93DEF9D1-29BF-44F4-81C7-934E9404E681}"/>
              </a:ext>
            </a:extLst>
          </p:cNvPr>
          <p:cNvSpPr txBox="1"/>
          <p:nvPr/>
        </p:nvSpPr>
        <p:spPr>
          <a:xfrm>
            <a:off x="2077650" y="5849197"/>
            <a:ext cx="10753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i="1" dirty="0"/>
              <a:t>Yaourt </a:t>
            </a:r>
            <a:r>
              <a:rPr lang="fr-FR" sz="1100" i="1" dirty="0" err="1"/>
              <a:t>hyperprotéiné</a:t>
            </a:r>
            <a:r>
              <a:rPr lang="fr-FR" sz="1100" i="1" dirty="0"/>
              <a:t> </a:t>
            </a:r>
          </a:p>
        </p:txBody>
      </p:sp>
      <p:pic>
        <p:nvPicPr>
          <p:cNvPr id="72" name="Image 71" descr="dattes myriam.png">
            <a:extLst>
              <a:ext uri="{FF2B5EF4-FFF2-40B4-BE49-F238E27FC236}">
                <a16:creationId xmlns:a16="http://schemas.microsoft.com/office/drawing/2014/main" id="{E7739F4B-F52B-457F-B2C9-5F5CC734A579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62" t="15812" r="5316" b="25223"/>
          <a:stretch/>
        </p:blipFill>
        <p:spPr>
          <a:xfrm>
            <a:off x="3547097" y="5399538"/>
            <a:ext cx="549561" cy="294510"/>
          </a:xfrm>
          <a:prstGeom prst="rect">
            <a:avLst/>
          </a:prstGeom>
        </p:spPr>
      </p:pic>
      <p:sp>
        <p:nvSpPr>
          <p:cNvPr id="73" name="ZoneTexte 72">
            <a:extLst>
              <a:ext uri="{FF2B5EF4-FFF2-40B4-BE49-F238E27FC236}">
                <a16:creationId xmlns:a16="http://schemas.microsoft.com/office/drawing/2014/main" id="{D7532E5D-0E0D-450C-A7B9-994282500758}"/>
              </a:ext>
            </a:extLst>
          </p:cNvPr>
          <p:cNvSpPr txBox="1"/>
          <p:nvPr/>
        </p:nvSpPr>
        <p:spPr>
          <a:xfrm>
            <a:off x="3284217" y="5906976"/>
            <a:ext cx="10753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i="1" dirty="0"/>
              <a:t>Dattes</a:t>
            </a:r>
          </a:p>
        </p:txBody>
      </p:sp>
      <p:pic>
        <p:nvPicPr>
          <p:cNvPr id="74" name="Image 73">
            <a:extLst>
              <a:ext uri="{FF2B5EF4-FFF2-40B4-BE49-F238E27FC236}">
                <a16:creationId xmlns:a16="http://schemas.microsoft.com/office/drawing/2014/main" id="{56356766-67FE-4F7E-8CF1-845D5D95D7AF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56" t="12612" r="6535" b="12939"/>
          <a:stretch/>
        </p:blipFill>
        <p:spPr>
          <a:xfrm>
            <a:off x="4905082" y="5362127"/>
            <a:ext cx="616211" cy="369332"/>
          </a:xfrm>
          <a:prstGeom prst="rect">
            <a:avLst/>
          </a:prstGeom>
        </p:spPr>
      </p:pic>
      <p:sp>
        <p:nvSpPr>
          <p:cNvPr id="75" name="ZoneTexte 74">
            <a:extLst>
              <a:ext uri="{FF2B5EF4-FFF2-40B4-BE49-F238E27FC236}">
                <a16:creationId xmlns:a16="http://schemas.microsoft.com/office/drawing/2014/main" id="{58A692CC-2235-46D6-B424-BD81DEA7E200}"/>
              </a:ext>
            </a:extLst>
          </p:cNvPr>
          <p:cNvSpPr txBox="1"/>
          <p:nvPr/>
        </p:nvSpPr>
        <p:spPr>
          <a:xfrm>
            <a:off x="4730026" y="5906976"/>
            <a:ext cx="10753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i="1" dirty="0"/>
              <a:t>Sandwich pain/confiture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EC0984AB-4869-4344-8B39-B48CB176D00F}"/>
              </a:ext>
            </a:extLst>
          </p:cNvPr>
          <p:cNvSpPr txBox="1"/>
          <p:nvPr/>
        </p:nvSpPr>
        <p:spPr>
          <a:xfrm>
            <a:off x="4201764" y="5437667"/>
            <a:ext cx="7371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et/ou</a:t>
            </a: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31B0224D-234B-45BB-AFDC-B46437E1E099}"/>
              </a:ext>
            </a:extLst>
          </p:cNvPr>
          <p:cNvSpPr txBox="1"/>
          <p:nvPr/>
        </p:nvSpPr>
        <p:spPr>
          <a:xfrm>
            <a:off x="2916525" y="5437668"/>
            <a:ext cx="7371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et/ou</a:t>
            </a:r>
          </a:p>
        </p:txBody>
      </p:sp>
      <p:cxnSp>
        <p:nvCxnSpPr>
          <p:cNvPr id="78" name="Connecteur droit 77">
            <a:extLst>
              <a:ext uri="{FF2B5EF4-FFF2-40B4-BE49-F238E27FC236}">
                <a16:creationId xmlns:a16="http://schemas.microsoft.com/office/drawing/2014/main" id="{6B26A889-1269-4D1C-83DB-710D45C912BA}"/>
              </a:ext>
            </a:extLst>
          </p:cNvPr>
          <p:cNvCxnSpPr>
            <a:cxnSpLocks/>
          </p:cNvCxnSpPr>
          <p:nvPr/>
        </p:nvCxnSpPr>
        <p:spPr>
          <a:xfrm>
            <a:off x="673068" y="6334129"/>
            <a:ext cx="1059611" cy="0"/>
          </a:xfrm>
          <a:prstGeom prst="line">
            <a:avLst/>
          </a:prstGeom>
          <a:ln w="28575">
            <a:solidFill>
              <a:srgbClr val="0B19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ZoneTexte 78">
            <a:extLst>
              <a:ext uri="{FF2B5EF4-FFF2-40B4-BE49-F238E27FC236}">
                <a16:creationId xmlns:a16="http://schemas.microsoft.com/office/drawing/2014/main" id="{141E7A83-2764-4DE9-9165-3EAD5BE1D130}"/>
              </a:ext>
            </a:extLst>
          </p:cNvPr>
          <p:cNvSpPr txBox="1"/>
          <p:nvPr/>
        </p:nvSpPr>
        <p:spPr>
          <a:xfrm>
            <a:off x="138150" y="6357422"/>
            <a:ext cx="2366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cap="small" dirty="0">
                <a:solidFill>
                  <a:srgbClr val="0B1996"/>
                </a:solidFill>
              </a:rPr>
              <a:t>hydratation</a:t>
            </a:r>
          </a:p>
        </p:txBody>
      </p:sp>
      <p:cxnSp>
        <p:nvCxnSpPr>
          <p:cNvPr id="80" name="Connecteur droit 79">
            <a:extLst>
              <a:ext uri="{FF2B5EF4-FFF2-40B4-BE49-F238E27FC236}">
                <a16:creationId xmlns:a16="http://schemas.microsoft.com/office/drawing/2014/main" id="{476E2AEF-49A3-4457-8004-758984490872}"/>
              </a:ext>
            </a:extLst>
          </p:cNvPr>
          <p:cNvCxnSpPr>
            <a:cxnSpLocks/>
          </p:cNvCxnSpPr>
          <p:nvPr/>
        </p:nvCxnSpPr>
        <p:spPr>
          <a:xfrm flipV="1">
            <a:off x="2129840" y="6347601"/>
            <a:ext cx="5526870" cy="1"/>
          </a:xfrm>
          <a:prstGeom prst="line">
            <a:avLst/>
          </a:prstGeom>
          <a:ln w="28575">
            <a:solidFill>
              <a:srgbClr val="0B19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ZoneTexte 80">
            <a:extLst>
              <a:ext uri="{FF2B5EF4-FFF2-40B4-BE49-F238E27FC236}">
                <a16:creationId xmlns:a16="http://schemas.microsoft.com/office/drawing/2014/main" id="{3674F121-AFB9-4091-B003-13DC7D307DF4}"/>
              </a:ext>
            </a:extLst>
          </p:cNvPr>
          <p:cNvSpPr txBox="1"/>
          <p:nvPr/>
        </p:nvSpPr>
        <p:spPr>
          <a:xfrm>
            <a:off x="1361328" y="1046640"/>
            <a:ext cx="438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+</a:t>
            </a: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5CFE54B4-F1FB-472A-8D63-8DE3C1B53E87}"/>
              </a:ext>
            </a:extLst>
          </p:cNvPr>
          <p:cNvSpPr txBox="1"/>
          <p:nvPr/>
        </p:nvSpPr>
        <p:spPr>
          <a:xfrm>
            <a:off x="1800511" y="1769318"/>
            <a:ext cx="16141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i="1" dirty="0"/>
              <a:t>Boisson d’effort ou jus de raisin</a:t>
            </a:r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9C422AC8-14E3-4537-9EC2-6A8FCF8823DF}"/>
              </a:ext>
            </a:extLst>
          </p:cNvPr>
          <p:cNvSpPr txBox="1"/>
          <p:nvPr/>
        </p:nvSpPr>
        <p:spPr>
          <a:xfrm>
            <a:off x="5659587" y="5401970"/>
            <a:ext cx="7371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et/ou</a:t>
            </a: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0C9ADC8E-62F2-4540-8BD8-2E5CEEC24FFA}"/>
              </a:ext>
            </a:extLst>
          </p:cNvPr>
          <p:cNvSpPr txBox="1"/>
          <p:nvPr/>
        </p:nvSpPr>
        <p:spPr>
          <a:xfrm>
            <a:off x="5968702" y="5916714"/>
            <a:ext cx="10753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i="1" dirty="0"/>
              <a:t>Biscuit peu gras</a:t>
            </a:r>
          </a:p>
        </p:txBody>
      </p:sp>
      <p:pic>
        <p:nvPicPr>
          <p:cNvPr id="85" name="Picture 2" descr="Boisson hydratation citron – Boissons hydratation | Apurna">
            <a:extLst>
              <a:ext uri="{FF2B5EF4-FFF2-40B4-BE49-F238E27FC236}">
                <a16:creationId xmlns:a16="http://schemas.microsoft.com/office/drawing/2014/main" id="{088497BD-6AC2-462E-8999-A2D74B66B7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8" r="12571"/>
          <a:stretch/>
        </p:blipFill>
        <p:spPr bwMode="auto">
          <a:xfrm>
            <a:off x="2310215" y="1023330"/>
            <a:ext cx="493357" cy="644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" name="ZoneTexte 85">
            <a:extLst>
              <a:ext uri="{FF2B5EF4-FFF2-40B4-BE49-F238E27FC236}">
                <a16:creationId xmlns:a16="http://schemas.microsoft.com/office/drawing/2014/main" id="{B6221A00-8797-4B62-800D-9AA543C37780}"/>
              </a:ext>
            </a:extLst>
          </p:cNvPr>
          <p:cNvSpPr txBox="1"/>
          <p:nvPr/>
        </p:nvSpPr>
        <p:spPr>
          <a:xfrm>
            <a:off x="10553216" y="3307183"/>
            <a:ext cx="7371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et/ou</a:t>
            </a:r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B2A4FCEC-C953-4B05-B81B-8B3ABAF9D7E7}"/>
              </a:ext>
            </a:extLst>
          </p:cNvPr>
          <p:cNvSpPr txBox="1"/>
          <p:nvPr/>
        </p:nvSpPr>
        <p:spPr>
          <a:xfrm>
            <a:off x="10554216" y="3786549"/>
            <a:ext cx="18691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i="1" dirty="0"/>
              <a:t>Glace</a:t>
            </a:r>
          </a:p>
        </p:txBody>
      </p:sp>
      <p:pic>
        <p:nvPicPr>
          <p:cNvPr id="88" name="Image 87">
            <a:extLst>
              <a:ext uri="{FF2B5EF4-FFF2-40B4-BE49-F238E27FC236}">
                <a16:creationId xmlns:a16="http://schemas.microsoft.com/office/drawing/2014/main" id="{9C4E08FF-7D5E-461D-89B8-464BF1132D02}"/>
              </a:ext>
            </a:extLst>
          </p:cNvPr>
          <p:cNvPicPr>
            <a:picLocks noChangeAspect="1"/>
          </p:cNvPicPr>
          <p:nvPr/>
        </p:nvPicPr>
        <p:blipFill rotWithShape="1">
          <a:blip r:embed="rId20"/>
          <a:srcRect l="27604" r="27980"/>
          <a:stretch/>
        </p:blipFill>
        <p:spPr>
          <a:xfrm>
            <a:off x="11357821" y="3080251"/>
            <a:ext cx="255064" cy="656155"/>
          </a:xfrm>
          <a:prstGeom prst="rect">
            <a:avLst/>
          </a:prstGeom>
        </p:spPr>
      </p:pic>
      <p:sp>
        <p:nvSpPr>
          <p:cNvPr id="89" name="ZoneTexte 88">
            <a:extLst>
              <a:ext uri="{FF2B5EF4-FFF2-40B4-BE49-F238E27FC236}">
                <a16:creationId xmlns:a16="http://schemas.microsoft.com/office/drawing/2014/main" id="{FE9CDF79-6B91-4623-A2CD-36D3F9E66357}"/>
              </a:ext>
            </a:extLst>
          </p:cNvPr>
          <p:cNvSpPr txBox="1"/>
          <p:nvPr/>
        </p:nvSpPr>
        <p:spPr>
          <a:xfrm>
            <a:off x="913881" y="5639715"/>
            <a:ext cx="7371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ou</a:t>
            </a:r>
          </a:p>
        </p:txBody>
      </p:sp>
      <p:sp>
        <p:nvSpPr>
          <p:cNvPr id="90" name="ZoneTexte 89">
            <a:extLst>
              <a:ext uri="{FF2B5EF4-FFF2-40B4-BE49-F238E27FC236}">
                <a16:creationId xmlns:a16="http://schemas.microsoft.com/office/drawing/2014/main" id="{35F9F2DF-4DAA-46FE-9BDC-EE0C3B3319F6}"/>
              </a:ext>
            </a:extLst>
          </p:cNvPr>
          <p:cNvSpPr txBox="1"/>
          <p:nvPr/>
        </p:nvSpPr>
        <p:spPr>
          <a:xfrm>
            <a:off x="793669" y="5886743"/>
            <a:ext cx="16141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i="1" dirty="0"/>
              <a:t>Jus </a:t>
            </a:r>
          </a:p>
          <a:p>
            <a:pPr algn="ctr"/>
            <a:r>
              <a:rPr lang="fr-FR" sz="1100" i="1" dirty="0"/>
              <a:t>type smoothie</a:t>
            </a:r>
          </a:p>
        </p:txBody>
      </p:sp>
      <p:grpSp>
        <p:nvGrpSpPr>
          <p:cNvPr id="91" name="Groupe 90">
            <a:extLst>
              <a:ext uri="{FF2B5EF4-FFF2-40B4-BE49-F238E27FC236}">
                <a16:creationId xmlns:a16="http://schemas.microsoft.com/office/drawing/2014/main" id="{2D47A37A-1547-4FDF-96EA-79937FADD03F}"/>
              </a:ext>
            </a:extLst>
          </p:cNvPr>
          <p:cNvGrpSpPr/>
          <p:nvPr/>
        </p:nvGrpSpPr>
        <p:grpSpPr>
          <a:xfrm>
            <a:off x="6202268" y="5296130"/>
            <a:ext cx="737119" cy="592835"/>
            <a:chOff x="2304948" y="3880338"/>
            <a:chExt cx="1952974" cy="1449418"/>
          </a:xfrm>
        </p:grpSpPr>
        <p:pic>
          <p:nvPicPr>
            <p:cNvPr id="92" name="Picture 4" descr="Les biscuits Belvita : est-ce que ça marche ? | Fourchette et Bikini">
              <a:extLst>
                <a:ext uri="{FF2B5EF4-FFF2-40B4-BE49-F238E27FC236}">
                  <a16:creationId xmlns:a16="http://schemas.microsoft.com/office/drawing/2014/main" id="{E8037111-4CB0-44CC-BA25-147B80C189D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055" t="5176" r="22018" b="892"/>
            <a:stretch/>
          </p:blipFill>
          <p:spPr bwMode="auto">
            <a:xfrm>
              <a:off x="2304948" y="3880338"/>
              <a:ext cx="1952974" cy="14494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B934428F-69AC-4FFA-BC62-C9072849C91F}"/>
                </a:ext>
              </a:extLst>
            </p:cNvPr>
            <p:cNvSpPr/>
            <p:nvPr/>
          </p:nvSpPr>
          <p:spPr>
            <a:xfrm>
              <a:off x="3683416" y="3880338"/>
              <a:ext cx="542378" cy="5430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4" name="Groupe 93">
            <a:extLst>
              <a:ext uri="{FF2B5EF4-FFF2-40B4-BE49-F238E27FC236}">
                <a16:creationId xmlns:a16="http://schemas.microsoft.com/office/drawing/2014/main" id="{9A98017E-E0DB-4C1B-AFFE-F749B708B7CB}"/>
              </a:ext>
            </a:extLst>
          </p:cNvPr>
          <p:cNvGrpSpPr/>
          <p:nvPr/>
        </p:nvGrpSpPr>
        <p:grpSpPr>
          <a:xfrm>
            <a:off x="1447800" y="5181600"/>
            <a:ext cx="344971" cy="746757"/>
            <a:chOff x="5586900" y="2357438"/>
            <a:chExt cx="1056790" cy="2143125"/>
          </a:xfrm>
        </p:grpSpPr>
        <p:pic>
          <p:nvPicPr>
            <p:cNvPr id="95" name="Picture 2" descr="Innocent smoothie mangue passion bouteille 25 cl | telemarketpro.fr |  Hellopro">
              <a:extLst>
                <a:ext uri="{FF2B5EF4-FFF2-40B4-BE49-F238E27FC236}">
                  <a16:creationId xmlns:a16="http://schemas.microsoft.com/office/drawing/2014/main" id="{5ABFF4F1-6D5B-44AA-9CA6-0B5C571DFD7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245" r="24444"/>
            <a:stretch/>
          </p:blipFill>
          <p:spPr bwMode="auto">
            <a:xfrm>
              <a:off x="5586900" y="2357438"/>
              <a:ext cx="1056790" cy="2143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CA082E97-560B-42A9-A3D4-5648E6700B3A}"/>
                </a:ext>
              </a:extLst>
            </p:cNvPr>
            <p:cNvSpPr/>
            <p:nvPr/>
          </p:nvSpPr>
          <p:spPr>
            <a:xfrm>
              <a:off x="5805912" y="3551279"/>
              <a:ext cx="621438" cy="838292"/>
            </a:xfrm>
            <a:prstGeom prst="rect">
              <a:avLst/>
            </a:prstGeom>
            <a:solidFill>
              <a:srgbClr val="EBE8D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97" name="Picture 2" descr="France Judo - Home | Facebook">
            <a:extLst>
              <a:ext uri="{FF2B5EF4-FFF2-40B4-BE49-F238E27FC236}">
                <a16:creationId xmlns:a16="http://schemas.microsoft.com/office/drawing/2014/main" id="{AE43F1A1-BD1A-4943-A387-DE6FDD151D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3998" y="169014"/>
            <a:ext cx="917773" cy="917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" name="Espace réservé du numéro de diapositive 29">
            <a:extLst>
              <a:ext uri="{FF2B5EF4-FFF2-40B4-BE49-F238E27FC236}">
                <a16:creationId xmlns:a16="http://schemas.microsoft.com/office/drawing/2014/main" id="{5B0DC157-FE67-442F-BEA2-DD1ACDCF3484}"/>
              </a:ext>
            </a:extLst>
          </p:cNvPr>
          <p:cNvSpPr txBox="1">
            <a:spLocks/>
          </p:cNvSpPr>
          <p:nvPr/>
        </p:nvSpPr>
        <p:spPr>
          <a:xfrm>
            <a:off x="9192914" y="628733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Laurie-Anne Marquet, PhD</a:t>
            </a:r>
          </a:p>
          <a:p>
            <a:r>
              <a:rPr lang="fr-FR" dirty="0"/>
              <a:t>Laurie-anne.marquet@outlook.fr</a:t>
            </a:r>
          </a:p>
        </p:txBody>
      </p:sp>
    </p:spTree>
    <p:extLst>
      <p:ext uri="{BB962C8B-B14F-4D97-AF65-F5344CB8AC3E}">
        <p14:creationId xmlns:p14="http://schemas.microsoft.com/office/powerpoint/2010/main" val="3801010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587</Words>
  <Application>Microsoft Office PowerPoint</Application>
  <PresentationFormat>Grand écran</PresentationFormat>
  <Paragraphs>139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Gestion de l’après-pesée</vt:lpstr>
      <vt:lpstr>Les objectifs</vt:lpstr>
      <vt:lpstr>Se Réhydrater</vt:lpstr>
      <vt:lpstr>Reconstituer ses réserves d’énergie</vt:lpstr>
      <vt:lpstr>Réparer sa masse musculaire</vt:lpstr>
      <vt:lpstr>Erreurs à ne pas faire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Gestion de l’après-pesée</dc:title>
  <dc:creator>Laurie-Anne</dc:creator>
  <cp:lastModifiedBy>Laurie-Anne</cp:lastModifiedBy>
  <cp:revision>7</cp:revision>
  <dcterms:created xsi:type="dcterms:W3CDTF">2022-02-22T16:52:33Z</dcterms:created>
  <dcterms:modified xsi:type="dcterms:W3CDTF">2022-03-11T11:19:38Z</dcterms:modified>
</cp:coreProperties>
</file>