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7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77C"/>
    <a:srgbClr val="1A2F51"/>
    <a:srgbClr val="BD8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509DC-A5F6-4023-948F-6C28A2301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A704F-D1D8-449B-909F-EF0626BDD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98E4F9-3AC4-4F91-9409-F4555AE9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ABC00-3DBB-4E2D-987D-C5A88DA6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53B094-6BF7-4C4B-B674-E6FCAE78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4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625BB-88A1-4B1E-AD90-DA7E588B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84AC74-DD5E-4BD5-93AA-B09B725D1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8E3B5-B040-428D-AEDA-DD04FC23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A97E8A-4B2E-4727-9FEB-F9E3245E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A6655-2D1E-4F7A-81F2-8A2ECC92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12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0216F4-6BB4-4646-A3E8-4D24FE808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22E706-628C-49E5-AA72-174492709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7592C-81B5-4C46-B563-79EEBD30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A1AA-A82A-410A-9992-7852B23E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89C05F-40A5-4E95-B482-E5C0C95B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54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D02C4-E479-45A3-BC78-7213291F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1A2D8-DCF4-49BB-BF5C-432B44BDF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BF88C-706C-4AEB-A4D8-C35CBAE8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EDFA1-0C4A-465B-9DAA-9705898C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BA4CB-E588-4FE5-A541-CCFF5FF5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6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286D5-2F97-4D28-841E-A6A16E8D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DA0FC4-9646-42CA-B1BB-5C41EFD5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600D0-96DA-4435-A509-FC5A7B50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92CFB-4DF2-400A-8698-FC668BC9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61333-FF8F-4728-A6ED-A2DB66B8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82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039EA-C570-4737-A0C6-648A4DDF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AA1F0-D982-4E36-B221-C96E50C0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1A10E2-10EB-49F7-ABB4-1D2AF13C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C23212-E427-49D1-A66E-10F90855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216E1C-A9BD-4320-9737-5B7AF159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78CAC8-E08D-4B9E-9681-ADD00F99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86D95-A264-4265-9E85-D0D417B0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068631-FCCA-46D5-9C76-170D2F1C5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E0F0A-18FB-4A25-B526-D3BBFB213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13E57-B4F6-4DC4-BA33-ED8E0C8DA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D458F1-8434-4E71-A613-0177726A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EEDC51-B075-46CA-AB82-D0D91E43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ED1E36-6DC3-4B85-AD7D-FC8F0128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4A637E-57D3-4451-B64B-8D178505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A8CCC-69E2-4997-B4D4-ED2854CC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319622-5906-49C7-9F2B-2373370B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5B899-4685-49C8-BC1D-8D96956E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154C1F-4AB1-43EF-87B5-7181EF69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22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0120BF-5F4E-409B-BFAF-D07BAE06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31D809-0BE7-4AE8-9511-384BA3ED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CB05FA-D168-492A-9C5E-6625807E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7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45FB-437F-4FEE-9999-75813A74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3FB54-A7BA-4D93-BB41-E3DF027E4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F6737E-94E8-4181-8A9C-A9DE9530D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074A0-7CA4-4693-8319-B36DA432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24EFA4-C882-4AA4-862D-5BBD574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6AFFE-2A60-4A4C-8CEF-AC9DAFBD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06859-AEF3-48F7-BFA7-CF2616DB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8D863E-EF35-4349-BB86-6D61443DE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A4D7EF-2921-4E07-8561-03325594E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9EF76-73EA-4355-A0F0-DA653FB2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342813-202F-492A-A2E1-E0A8007E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28719-4C1D-4B15-B89B-E7BBF73A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C11DD0-97B1-404F-8181-A74FE77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0850FA-D21E-4633-B57E-DB0883D00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6AAC96-D53E-45E1-938B-A2C92FCC3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881B3-FC01-446D-8F2B-E2CC1BD07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38AB67-D6EA-41EA-B7D5-3FB5DB7A0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5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835C04-2E94-4FFA-AB73-886760A31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fr-FR" sz="7200" dirty="0">
                <a:solidFill>
                  <a:srgbClr val="FFFFFF"/>
                </a:solidFill>
              </a:rPr>
              <a:t>Gestion des régimes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3413A112-BE30-4F1A-B3C2-5F886E013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24" y="4363780"/>
            <a:ext cx="1835546" cy="18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numéro de diapositive 29">
            <a:extLst>
              <a:ext uri="{FF2B5EF4-FFF2-40B4-BE49-F238E27FC236}">
                <a16:creationId xmlns:a16="http://schemas.microsoft.com/office/drawing/2014/main" id="{BBA37AC0-8AF2-4C17-8C3B-5D8FA4E3EB3A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3CFD817-633E-4F5E-923C-6888A4E834BE}"/>
              </a:ext>
            </a:extLst>
          </p:cNvPr>
          <p:cNvSpPr txBox="1"/>
          <p:nvPr/>
        </p:nvSpPr>
        <p:spPr>
          <a:xfrm>
            <a:off x="1056637" y="6211669"/>
            <a:ext cx="1007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Fiche qui ne se substitue pas à un suivi nutritionnel. </a:t>
            </a:r>
          </a:p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Prenez rendez-vous avec un professionnel si besoin</a:t>
            </a:r>
          </a:p>
        </p:txBody>
      </p:sp>
    </p:spTree>
    <p:extLst>
      <p:ext uri="{BB962C8B-B14F-4D97-AF65-F5344CB8AC3E}">
        <p14:creationId xmlns:p14="http://schemas.microsoft.com/office/powerpoint/2010/main" val="5595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Les objectifs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B8A41A52-49A0-4F93-A225-B6096D568475}"/>
              </a:ext>
            </a:extLst>
          </p:cNvPr>
          <p:cNvSpPr txBox="1">
            <a:spLocks/>
          </p:cNvSpPr>
          <p:nvPr/>
        </p:nvSpPr>
        <p:spPr>
          <a:xfrm>
            <a:off x="838198" y="2211097"/>
            <a:ext cx="10515600" cy="34491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200" b="1" dirty="0"/>
              <a:t>Perte de poids progressive, à démarrer en avance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2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200" b="1" dirty="0"/>
              <a:t>Perte de masse grasse &gt; perte de masse musculaire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2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200" b="1" dirty="0"/>
              <a:t>Limiter la fatigue et le risque de blessures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32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3200" b="1" dirty="0"/>
              <a:t>Moins de frustration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7510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Perte de poids progressive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22745"/>
            <a:ext cx="10515600" cy="4351338"/>
          </a:xfrm>
        </p:spPr>
        <p:txBody>
          <a:bodyPr>
            <a:normAutofit/>
          </a:bodyPr>
          <a:lstStyle/>
          <a:p>
            <a:r>
              <a:rPr lang="fr-FR" sz="2000" b="1" u="sng" dirty="0"/>
              <a:t>Priorité n°1 :  commencer le régime en avance</a:t>
            </a:r>
          </a:p>
          <a:p>
            <a:r>
              <a:rPr lang="fr-FR" sz="2000" b="1" dirty="0"/>
              <a:t>Commencer la descente au poids </a:t>
            </a:r>
            <a:r>
              <a:rPr lang="fr-FR" sz="2000" b="1" u="sng" dirty="0"/>
              <a:t>15j avant la pesée</a:t>
            </a:r>
          </a:p>
          <a:p>
            <a:r>
              <a:rPr lang="fr-FR" sz="2000" b="1" dirty="0"/>
              <a:t>De façon </a:t>
            </a:r>
            <a:r>
              <a:rPr lang="fr-FR" sz="2000" b="1" u="sng" dirty="0"/>
              <a:t>progressive</a:t>
            </a:r>
            <a:r>
              <a:rPr lang="fr-FR" sz="2000" b="1" dirty="0"/>
              <a:t> : </a:t>
            </a:r>
            <a:endParaRPr lang="fr-FR" sz="1600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5AF2D221-0B23-4050-AA3F-F2FBE487B957}"/>
              </a:ext>
            </a:extLst>
          </p:cNvPr>
          <p:cNvCxnSpPr>
            <a:cxnSpLocks/>
          </p:cNvCxnSpPr>
          <p:nvPr/>
        </p:nvCxnSpPr>
        <p:spPr>
          <a:xfrm>
            <a:off x="94928" y="5111632"/>
            <a:ext cx="9803592" cy="58631"/>
          </a:xfrm>
          <a:prstGeom prst="straightConnector1">
            <a:avLst/>
          </a:prstGeom>
          <a:ln w="76200">
            <a:solidFill>
              <a:srgbClr val="BD8A4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468DC89-DD36-41DF-9B5D-AD3714CF75B2}"/>
              </a:ext>
            </a:extLst>
          </p:cNvPr>
          <p:cNvGrpSpPr/>
          <p:nvPr/>
        </p:nvGrpSpPr>
        <p:grpSpPr>
          <a:xfrm>
            <a:off x="94928" y="2935268"/>
            <a:ext cx="1570015" cy="2172626"/>
            <a:chOff x="2376942" y="3125869"/>
            <a:chExt cx="2468442" cy="1926724"/>
          </a:xfrm>
          <a:solidFill>
            <a:srgbClr val="2C2D6F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1ABABB3-477B-482B-BA2A-BEFD0BFB5529}"/>
                </a:ext>
              </a:extLst>
            </p:cNvPr>
            <p:cNvSpPr/>
            <p:nvPr/>
          </p:nvSpPr>
          <p:spPr>
            <a:xfrm>
              <a:off x="2376944" y="3361498"/>
              <a:ext cx="1896100" cy="1691094"/>
            </a:xfrm>
            <a:prstGeom prst="rect">
              <a:avLst/>
            </a:prstGeom>
            <a:grpFill/>
            <a:ln>
              <a:solidFill>
                <a:srgbClr val="2C2D6F"/>
              </a:solidFill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5D7B6DA-45B9-429C-83AA-0A0A658D5904}"/>
                </a:ext>
              </a:extLst>
            </p:cNvPr>
            <p:cNvSpPr txBox="1"/>
            <p:nvPr/>
          </p:nvSpPr>
          <p:spPr>
            <a:xfrm>
              <a:off x="2376942" y="3125869"/>
              <a:ext cx="2468442" cy="1926724"/>
            </a:xfrm>
            <a:prstGeom prst="rect">
              <a:avLst/>
            </a:prstGeom>
            <a:grpFill/>
            <a:ln>
              <a:solidFill>
                <a:srgbClr val="2C2D6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kern="1200" dirty="0">
                  <a:solidFill>
                    <a:srgbClr val="BD8A4C"/>
                  </a:solidFill>
                </a:rPr>
                <a:t>Supprimer les grignotages </a:t>
              </a:r>
              <a:r>
                <a:rPr lang="fr-FR" sz="1000" kern="1200" dirty="0">
                  <a:solidFill>
                    <a:schemeClr val="bg1"/>
                  </a:solidFill>
                </a:rPr>
                <a:t>(journée, soir)</a:t>
              </a:r>
              <a:r>
                <a:rPr lang="fr-FR" sz="1000" b="1" kern="1200" dirty="0">
                  <a:solidFill>
                    <a:schemeClr val="bg1"/>
                  </a:solidFill>
                </a:rPr>
                <a:t>, </a:t>
              </a:r>
              <a:r>
                <a:rPr lang="fr-FR" sz="1000" b="1" kern="1200" dirty="0">
                  <a:solidFill>
                    <a:srgbClr val="BD8A4C"/>
                  </a:solidFill>
                </a:rPr>
                <a:t>les aliments gras et sucrés </a:t>
              </a:r>
              <a:r>
                <a:rPr lang="fr-FR" sz="1000" kern="1200" dirty="0">
                  <a:solidFill>
                    <a:schemeClr val="bg1"/>
                  </a:solidFill>
                </a:rPr>
                <a:t>(sodas, chips, gâteaux, fromage, sauces…)</a:t>
              </a:r>
              <a:br>
                <a:rPr lang="fr-FR" sz="1000" kern="1200" dirty="0">
                  <a:solidFill>
                    <a:schemeClr val="bg1"/>
                  </a:solidFill>
                </a:rPr>
              </a:br>
              <a:br>
                <a:rPr lang="fr-FR" sz="1000" kern="1200" dirty="0">
                  <a:solidFill>
                    <a:schemeClr val="bg1"/>
                  </a:solidFill>
                </a:rPr>
              </a:br>
              <a:r>
                <a:rPr lang="fr-FR" sz="1000" kern="1200" dirty="0">
                  <a:solidFill>
                    <a:schemeClr val="bg1"/>
                  </a:solidFill>
                </a:rPr>
                <a:t>Adopter un</a:t>
              </a:r>
              <a:r>
                <a:rPr lang="fr-FR" sz="1000" b="1" kern="1200" dirty="0">
                  <a:solidFill>
                    <a:schemeClr val="bg1"/>
                  </a:solidFill>
                </a:rPr>
                <a:t> </a:t>
              </a:r>
              <a:r>
                <a:rPr lang="fr-FR" sz="1000" b="1" kern="1200" dirty="0">
                  <a:solidFill>
                    <a:srgbClr val="BD8A4C"/>
                  </a:solidFill>
                </a:rPr>
                <a:t>bon équilibre alimentaire </a:t>
              </a:r>
              <a:r>
                <a:rPr lang="fr-FR" sz="1000" kern="1200" dirty="0">
                  <a:solidFill>
                    <a:schemeClr val="bg1"/>
                  </a:solidFill>
                </a:rPr>
                <a:t>: protéines, féculents, légumes, fruit/yaourt à chaque repas, dans des </a:t>
              </a:r>
              <a:r>
                <a:rPr lang="fr-FR" sz="1000" b="1" kern="1200" dirty="0">
                  <a:solidFill>
                    <a:srgbClr val="BD8A4C"/>
                  </a:solidFill>
                </a:rPr>
                <a:t>proportions raisonnables suivant la charge d’entraînement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63EEB2DF-B15D-48F1-93D9-18FD4048A610}"/>
              </a:ext>
            </a:extLst>
          </p:cNvPr>
          <p:cNvSpPr txBox="1"/>
          <p:nvPr/>
        </p:nvSpPr>
        <p:spPr>
          <a:xfrm>
            <a:off x="1715985" y="2944072"/>
            <a:ext cx="1425763" cy="2172042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Réduire la quantité de féculents</a:t>
            </a:r>
            <a:r>
              <a:rPr lang="fr-FR" sz="1000" dirty="0">
                <a:solidFill>
                  <a:schemeClr val="bg1"/>
                </a:solidFill>
              </a:rPr>
              <a:t>, augmenter la quantité de légumes, sur les </a:t>
            </a:r>
            <a:r>
              <a:rPr lang="fr-FR" sz="1000" dirty="0">
                <a:solidFill>
                  <a:srgbClr val="BD8A4C"/>
                </a:solidFill>
              </a:rPr>
              <a:t>journées d’entraînement « light ».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Garder des féculents le midi des journées « intenses »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Commencer à </a:t>
            </a:r>
            <a:r>
              <a:rPr lang="fr-FR" sz="1000" b="1" dirty="0">
                <a:solidFill>
                  <a:schemeClr val="bg1"/>
                </a:solidFill>
              </a:rPr>
              <a:t>les </a:t>
            </a:r>
            <a:r>
              <a:rPr lang="fr-FR" sz="1000" b="1" dirty="0">
                <a:solidFill>
                  <a:srgbClr val="BD8A4C"/>
                </a:solidFill>
              </a:rPr>
              <a:t>limiter le soir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0664A65B-FEE1-4DBF-94C1-226F2CE1287D}"/>
              </a:ext>
            </a:extLst>
          </p:cNvPr>
          <p:cNvGrpSpPr/>
          <p:nvPr/>
        </p:nvGrpSpPr>
        <p:grpSpPr>
          <a:xfrm>
            <a:off x="245450" y="5539595"/>
            <a:ext cx="9261954" cy="693026"/>
            <a:chOff x="2376944" y="3361498"/>
            <a:chExt cx="1896100" cy="1691094"/>
          </a:xfrm>
          <a:solidFill>
            <a:srgbClr val="2C2D6F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B736336-7AD3-4C31-A4F3-0CE8A1835A38}"/>
                </a:ext>
              </a:extLst>
            </p:cNvPr>
            <p:cNvSpPr/>
            <p:nvPr/>
          </p:nvSpPr>
          <p:spPr>
            <a:xfrm>
              <a:off x="2376944" y="3361498"/>
              <a:ext cx="1896100" cy="1691094"/>
            </a:xfrm>
            <a:prstGeom prst="rect">
              <a:avLst/>
            </a:prstGeom>
            <a:grpFill/>
            <a:ln>
              <a:solidFill>
                <a:srgbClr val="2C2D6F"/>
              </a:solidFill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B97588ED-0B7C-4A77-B370-D2187565D656}"/>
                </a:ext>
              </a:extLst>
            </p:cNvPr>
            <p:cNvSpPr txBox="1"/>
            <p:nvPr/>
          </p:nvSpPr>
          <p:spPr>
            <a:xfrm>
              <a:off x="2376944" y="3361498"/>
              <a:ext cx="1896100" cy="1691094"/>
            </a:xfrm>
            <a:prstGeom prst="rect">
              <a:avLst/>
            </a:prstGeom>
            <a:grpFill/>
            <a:ln>
              <a:solidFill>
                <a:srgbClr val="2C2D6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bg1"/>
                  </a:solidFill>
                </a:rPr>
                <a:t>Maintenir </a:t>
              </a:r>
              <a:r>
                <a:rPr lang="fr-FR" sz="1600" b="1" u="sng" kern="1200" dirty="0">
                  <a:solidFill>
                    <a:schemeClr val="bg1"/>
                  </a:solidFill>
                </a:rPr>
                <a:t>l’apport en protéines à chaque repas</a:t>
              </a:r>
              <a:r>
                <a:rPr lang="fr-FR" sz="1600" b="1" kern="1200" dirty="0">
                  <a:solidFill>
                    <a:schemeClr val="bg1"/>
                  </a:solidFill>
                </a:rPr>
                <a:t> pour maintenir la masse musculaire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bg1"/>
                  </a:solidFill>
                </a:rPr>
                <a:t>Assurer une </a:t>
              </a:r>
              <a:r>
                <a:rPr lang="fr-FR" sz="1600" b="1" u="sng" kern="1200" dirty="0">
                  <a:solidFill>
                    <a:schemeClr val="bg1"/>
                  </a:solidFill>
                </a:rPr>
                <a:t>bonne hydratat</a:t>
              </a:r>
              <a:r>
                <a:rPr lang="fr-FR" sz="1600" b="1" u="sng" dirty="0">
                  <a:solidFill>
                    <a:schemeClr val="bg1"/>
                  </a:solidFill>
                </a:rPr>
                <a:t>ion </a:t>
              </a:r>
              <a:r>
                <a:rPr lang="fr-FR" sz="1600" b="1" dirty="0">
                  <a:solidFill>
                    <a:schemeClr val="bg1"/>
                  </a:solidFill>
                </a:rPr>
                <a:t>: urines claires. 1,5 à 2L d’eau de source/j</a:t>
              </a:r>
              <a:endParaRPr lang="fr-FR" sz="1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999D404-E711-4B97-BE6B-E70CACE8F099}"/>
              </a:ext>
            </a:extLst>
          </p:cNvPr>
          <p:cNvGrpSpPr/>
          <p:nvPr/>
        </p:nvGrpSpPr>
        <p:grpSpPr>
          <a:xfrm>
            <a:off x="9898520" y="3240129"/>
            <a:ext cx="2151344" cy="1883219"/>
            <a:chOff x="2376944" y="3361498"/>
            <a:chExt cx="1896100" cy="169109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213FEB6-FF66-45E6-A00A-835C3E45EA67}"/>
                </a:ext>
              </a:extLst>
            </p:cNvPr>
            <p:cNvSpPr/>
            <p:nvPr/>
          </p:nvSpPr>
          <p:spPr>
            <a:xfrm>
              <a:off x="2376944" y="3361498"/>
              <a:ext cx="1896100" cy="1691094"/>
            </a:xfrm>
            <a:prstGeom prst="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58A921A8-2234-4D28-884A-C01B996D158F}"/>
                </a:ext>
              </a:extLst>
            </p:cNvPr>
            <p:cNvSpPr txBox="1"/>
            <p:nvPr/>
          </p:nvSpPr>
          <p:spPr>
            <a:xfrm>
              <a:off x="2376944" y="3361498"/>
              <a:ext cx="1896100" cy="1691094"/>
            </a:xfrm>
            <a:prstGeom prst="rect">
              <a:avLst/>
            </a:prstGeom>
            <a:solidFill>
              <a:srgbClr val="BD8A4C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chemeClr val="bg1"/>
                  </a:solidFill>
                </a:rPr>
                <a:t>Protocoles d’après pesée : réhydratation, ravitaillement, récupération</a:t>
              </a: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9D754A7B-088F-46D5-A083-5361DB9C7370}"/>
              </a:ext>
            </a:extLst>
          </p:cNvPr>
          <p:cNvSpPr txBox="1"/>
          <p:nvPr/>
        </p:nvSpPr>
        <p:spPr>
          <a:xfrm>
            <a:off x="592280" y="5168827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- 15j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F457302-A88D-4D5D-821F-2F25562DA431}"/>
              </a:ext>
            </a:extLst>
          </p:cNvPr>
          <p:cNvSpPr txBox="1"/>
          <p:nvPr/>
        </p:nvSpPr>
        <p:spPr>
          <a:xfrm>
            <a:off x="2106711" y="5164040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- 10j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49BAE67-565B-48C3-A205-FC150D9DA0A9}"/>
              </a:ext>
            </a:extLst>
          </p:cNvPr>
          <p:cNvSpPr txBox="1"/>
          <p:nvPr/>
        </p:nvSpPr>
        <p:spPr>
          <a:xfrm>
            <a:off x="3191796" y="2944073"/>
            <a:ext cx="1341820" cy="2172626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Ajouter des </a:t>
            </a:r>
            <a:r>
              <a:rPr lang="fr-FR" sz="1000" b="1" dirty="0">
                <a:solidFill>
                  <a:srgbClr val="BD8A4C"/>
                </a:solidFill>
              </a:rPr>
              <a:t>footing à jeun </a:t>
            </a:r>
            <a:r>
              <a:rPr lang="fr-FR" sz="1000" dirty="0">
                <a:solidFill>
                  <a:schemeClr val="bg1"/>
                </a:solidFill>
              </a:rPr>
              <a:t>le week-end précédent la pesée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000" dirty="0">
              <a:solidFill>
                <a:schemeClr val="bg1"/>
              </a:solidFill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Supprimer les féculents </a:t>
            </a:r>
            <a:r>
              <a:rPr lang="fr-FR" sz="1000" dirty="0">
                <a:solidFill>
                  <a:schemeClr val="bg1"/>
                </a:solidFill>
              </a:rPr>
              <a:t>sur le week-end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Augmenter la quantité de légumes pour ne pas avoir faim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8075A7-64B1-4DDC-8A01-81C053E7C3A6}"/>
              </a:ext>
            </a:extLst>
          </p:cNvPr>
          <p:cNvSpPr txBox="1"/>
          <p:nvPr/>
        </p:nvSpPr>
        <p:spPr>
          <a:xfrm>
            <a:off x="3584421" y="5168827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- 7j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72E8C10-35AD-40CA-8A08-22FA349FF207}"/>
              </a:ext>
            </a:extLst>
          </p:cNvPr>
          <p:cNvSpPr txBox="1"/>
          <p:nvPr/>
        </p:nvSpPr>
        <p:spPr>
          <a:xfrm>
            <a:off x="4957603" y="5183639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- 5j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3F280B9-52C7-4E40-A870-BD048003EF4D}"/>
              </a:ext>
            </a:extLst>
          </p:cNvPr>
          <p:cNvSpPr txBox="1"/>
          <p:nvPr/>
        </p:nvSpPr>
        <p:spPr>
          <a:xfrm>
            <a:off x="4567241" y="2946084"/>
            <a:ext cx="1322048" cy="2172043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Le midi </a:t>
            </a:r>
            <a:r>
              <a:rPr lang="fr-FR" sz="1000" b="1" dirty="0">
                <a:solidFill>
                  <a:srgbClr val="BD8A4C"/>
                </a:solidFill>
              </a:rPr>
              <a:t>remplacer les féculents par des légumineuses </a:t>
            </a:r>
            <a:r>
              <a:rPr lang="fr-FR" sz="1000" dirty="0">
                <a:solidFill>
                  <a:schemeClr val="bg1"/>
                </a:solidFill>
              </a:rPr>
              <a:t>(haricots rouges, lentilles) sur les journées intenses.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Ou tout supprimer si poids trop élevé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Supprimer les féculents et le fruit le soir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200" dirty="0">
              <a:solidFill>
                <a:schemeClr val="bg1"/>
              </a:solidFill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Supprimer le sel et les boissons gazeuses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500" b="1" dirty="0">
              <a:solidFill>
                <a:srgbClr val="BD8A4C"/>
              </a:solidFill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Hydratation ++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0B20BF5-78FB-47D9-836D-DCD468D3079F}"/>
              </a:ext>
            </a:extLst>
          </p:cNvPr>
          <p:cNvSpPr txBox="1"/>
          <p:nvPr/>
        </p:nvSpPr>
        <p:spPr>
          <a:xfrm>
            <a:off x="6249730" y="5183639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- 3j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F166263-A1DF-4029-9F07-D027335C4AAA}"/>
              </a:ext>
            </a:extLst>
          </p:cNvPr>
          <p:cNvSpPr txBox="1"/>
          <p:nvPr/>
        </p:nvSpPr>
        <p:spPr>
          <a:xfrm>
            <a:off x="7345062" y="5168827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- 2j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5BAF74AD-FFD8-4C82-863B-662DF174961D}"/>
              </a:ext>
            </a:extLst>
          </p:cNvPr>
          <p:cNvSpPr txBox="1"/>
          <p:nvPr/>
        </p:nvSpPr>
        <p:spPr>
          <a:xfrm>
            <a:off x="5922913" y="2939833"/>
            <a:ext cx="1228065" cy="2183513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Supprimer tous les féculents </a:t>
            </a:r>
            <a:r>
              <a:rPr lang="fr-FR" sz="1000" dirty="0">
                <a:solidFill>
                  <a:schemeClr val="bg1"/>
                </a:solidFill>
              </a:rPr>
              <a:t>(selon votre poids)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000" dirty="0">
              <a:solidFill>
                <a:schemeClr val="bg1"/>
              </a:solidFill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Hydratation ++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011A16F-1013-43B6-A001-2A9D4B6BEA76}"/>
              </a:ext>
            </a:extLst>
          </p:cNvPr>
          <p:cNvSpPr txBox="1"/>
          <p:nvPr/>
        </p:nvSpPr>
        <p:spPr>
          <a:xfrm>
            <a:off x="7199489" y="2946524"/>
            <a:ext cx="1222225" cy="2183513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dirty="0">
                <a:solidFill>
                  <a:srgbClr val="BD8A4C"/>
                </a:solidFill>
              </a:rPr>
              <a:t>Commencer la perte en eau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Consommer des aliments avec de petits volumes, pauvre en fibres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FEC4D8CE-1A28-4972-8C18-498A13B8C277}"/>
              </a:ext>
            </a:extLst>
          </p:cNvPr>
          <p:cNvSpPr txBox="1"/>
          <p:nvPr/>
        </p:nvSpPr>
        <p:spPr>
          <a:xfrm>
            <a:off x="9686023" y="5179383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pesée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510EAEB-AF3A-412D-9DFB-90A7C6BD39BE}"/>
              </a:ext>
            </a:extLst>
          </p:cNvPr>
          <p:cNvSpPr txBox="1"/>
          <p:nvPr/>
        </p:nvSpPr>
        <p:spPr>
          <a:xfrm>
            <a:off x="8457957" y="2939833"/>
            <a:ext cx="1298427" cy="2194234"/>
          </a:xfrm>
          <a:prstGeom prst="rect">
            <a:avLst/>
          </a:prstGeom>
          <a:solidFill>
            <a:srgbClr val="2C2D6F"/>
          </a:solidFill>
          <a:ln>
            <a:solidFill>
              <a:srgbClr val="2C2D6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Continuer la perte en eau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Gestion du poids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dirty="0">
                <a:solidFill>
                  <a:schemeClr val="bg1"/>
                </a:solidFill>
              </a:rPr>
              <a:t>Repos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4332D89A-8CC1-4F08-8E89-BB72620ED922}"/>
              </a:ext>
            </a:extLst>
          </p:cNvPr>
          <p:cNvSpPr txBox="1"/>
          <p:nvPr/>
        </p:nvSpPr>
        <p:spPr>
          <a:xfrm>
            <a:off x="8808495" y="5170263"/>
            <a:ext cx="79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D8A4C"/>
                </a:solidFill>
              </a:rPr>
              <a:t>- 1j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89791A4-DAC7-4029-A6FB-178DB335DCA3}"/>
              </a:ext>
            </a:extLst>
          </p:cNvPr>
          <p:cNvSpPr txBox="1"/>
          <p:nvPr/>
        </p:nvSpPr>
        <p:spPr>
          <a:xfrm>
            <a:off x="991546" y="6254725"/>
            <a:ext cx="851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Ce protocole peut varier selon l’évolution de votre poids. Il peut être moins restrictif si le poids est moins élevé. Si vous pouvez garder des féculents jusqu’au bout, c’est l’idéal!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C020E6-8201-4CDD-9225-D56C02324C65}"/>
              </a:ext>
            </a:extLst>
          </p:cNvPr>
          <p:cNvSpPr/>
          <p:nvPr/>
        </p:nvSpPr>
        <p:spPr>
          <a:xfrm>
            <a:off x="9581861" y="25573"/>
            <a:ext cx="2325353" cy="1535779"/>
          </a:xfrm>
          <a:prstGeom prst="ellipse">
            <a:avLst/>
          </a:prstGeom>
          <a:solidFill>
            <a:schemeClr val="bg1"/>
          </a:solidFill>
          <a:ln w="57150">
            <a:solidFill>
              <a:srgbClr val="294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BD8A4C"/>
                </a:solidFill>
              </a:rPr>
              <a:t>Individualisation du protocole est nécessaire, prendre RDV</a:t>
            </a:r>
          </a:p>
        </p:txBody>
      </p:sp>
    </p:spTree>
    <p:extLst>
      <p:ext uri="{BB962C8B-B14F-4D97-AF65-F5344CB8AC3E}">
        <p14:creationId xmlns:p14="http://schemas.microsoft.com/office/powerpoint/2010/main" val="159769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3" grpId="0" animBg="1"/>
      <p:bldP spid="46" grpId="0" animBg="1"/>
      <p:bldP spid="47" grpId="0" animBg="1"/>
      <p:bldP spid="49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Perte de poids progressive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471" y="1802824"/>
            <a:ext cx="10971643" cy="4760638"/>
          </a:xfrm>
        </p:spPr>
        <p:txBody>
          <a:bodyPr>
            <a:normAutofit fontScale="92500" lnSpcReduction="10000"/>
          </a:bodyPr>
          <a:lstStyle/>
          <a:p>
            <a:r>
              <a:rPr lang="fr-FR" sz="3200" b="1" dirty="0">
                <a:solidFill>
                  <a:schemeClr val="accent4">
                    <a:lumMod val="75000"/>
                  </a:schemeClr>
                </a:solidFill>
              </a:rPr>
              <a:t>Pourquoi s’y prendre en avance 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(15j avant):</a:t>
            </a:r>
          </a:p>
          <a:p>
            <a:endParaRPr lang="fr-FR" sz="3200" b="1" dirty="0"/>
          </a:p>
          <a:p>
            <a:pPr lvl="1"/>
            <a:r>
              <a:rPr lang="fr-FR" sz="1800" b="1" dirty="0"/>
              <a:t>Perte de poids continue, poids qui ne stagne pas trop haut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Plus grande perte de masse grasse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Maintien de la masse musculaire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Moins de frustration donc moins d’effet yo-yo après la compétition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Meilleure capacité d’entraînement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Moins de risque de blessure</a:t>
            </a:r>
          </a:p>
          <a:p>
            <a:pPr lvl="1"/>
            <a:endParaRPr lang="fr-FR" sz="1800" b="1" dirty="0"/>
          </a:p>
          <a:p>
            <a:pPr lvl="1"/>
            <a:r>
              <a:rPr lang="fr-FR" sz="1800" b="1" dirty="0"/>
              <a:t>Moins de stress de la perte de poids</a:t>
            </a:r>
          </a:p>
          <a:p>
            <a:pPr lvl="1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9805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La perte en eau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BEFE7FDA-422B-4EF1-BFE5-16348A14A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78822"/>
            <a:ext cx="10515600" cy="4923518"/>
          </a:xfrm>
        </p:spPr>
        <p:txBody>
          <a:bodyPr>
            <a:normAutofit/>
          </a:bodyPr>
          <a:lstStyle/>
          <a:p>
            <a:r>
              <a:rPr lang="fr-FR" sz="2000" b="1" u="sng" dirty="0"/>
              <a:t>Limiter la perte en eau à &lt; 5% du poids de compétition</a:t>
            </a:r>
          </a:p>
          <a:p>
            <a:endParaRPr lang="fr-FR" sz="2000" b="1" u="sng" dirty="0"/>
          </a:p>
          <a:p>
            <a:r>
              <a:rPr lang="fr-FR" sz="2000" b="1" dirty="0"/>
              <a:t>Au dernier moment  </a:t>
            </a:r>
            <a:r>
              <a:rPr lang="fr-FR" sz="2000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fr-FR" sz="2000" b="1" u="sng" dirty="0">
                <a:solidFill>
                  <a:schemeClr val="accent4">
                    <a:lumMod val="75000"/>
                  </a:schemeClr>
                </a:solidFill>
              </a:rPr>
              <a:t>48h avant la pesée </a:t>
            </a:r>
            <a:r>
              <a:rPr lang="fr-FR" sz="2000" b="1" dirty="0"/>
              <a:t>au plus tôt</a:t>
            </a:r>
          </a:p>
          <a:p>
            <a:endParaRPr lang="fr-FR" sz="2000" b="1" dirty="0"/>
          </a:p>
          <a:p>
            <a:r>
              <a:rPr lang="fr-FR" sz="2000" b="1" dirty="0"/>
              <a:t>Assurez-vous d’être très bien hydraté(e) avant la perte en eau </a:t>
            </a:r>
            <a:r>
              <a:rPr lang="fr-FR" sz="2000" dirty="0"/>
              <a:t>(quitte à être un peu plus lourd(e), plus longtemps) :</a:t>
            </a:r>
            <a:r>
              <a:rPr lang="fr-FR" sz="2000" b="1" dirty="0"/>
              <a:t> </a:t>
            </a:r>
            <a:r>
              <a:rPr lang="fr-FR" sz="2000" dirty="0"/>
              <a:t>la sudation sera plus facile et les exercices plus courts</a:t>
            </a:r>
          </a:p>
          <a:p>
            <a:endParaRPr lang="fr-FR" sz="2000" dirty="0"/>
          </a:p>
          <a:p>
            <a:r>
              <a:rPr lang="fr-FR" sz="2000" b="1" dirty="0"/>
              <a:t>Privilégier </a:t>
            </a:r>
            <a:r>
              <a:rPr lang="fr-FR" sz="2000" b="1" u="sng" dirty="0"/>
              <a:t>la sudation active </a:t>
            </a:r>
            <a:r>
              <a:rPr lang="fr-FR" sz="2000" dirty="0"/>
              <a:t>(exercices couverts), </a:t>
            </a:r>
            <a:r>
              <a:rPr lang="fr-FR" sz="2000" b="1" dirty="0"/>
              <a:t>plutôt que passive </a:t>
            </a:r>
            <a:r>
              <a:rPr lang="fr-FR" sz="2000" dirty="0"/>
              <a:t>(sauna, bains chauds)</a:t>
            </a:r>
          </a:p>
          <a:p>
            <a:endParaRPr lang="fr-FR" sz="2000" dirty="0"/>
          </a:p>
          <a:p>
            <a:r>
              <a:rPr lang="fr-FR" sz="2000" b="1" dirty="0"/>
              <a:t>Si grosse perte en eau, appliquer un </a:t>
            </a:r>
            <a:r>
              <a:rPr lang="fr-FR" sz="2000" b="1" u="sng" dirty="0"/>
              <a:t>protocole de réhydratation </a:t>
            </a:r>
            <a:r>
              <a:rPr lang="fr-FR" sz="2000" b="1" dirty="0"/>
              <a:t>après la pesée (en priorité)</a:t>
            </a:r>
            <a:endParaRPr lang="fr-FR" sz="1600" dirty="0"/>
          </a:p>
          <a:p>
            <a:pPr lvl="2"/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96013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01939F6E-BF2A-4BCD-94A1-5F600C7F2147}"/>
              </a:ext>
            </a:extLst>
          </p:cNvPr>
          <p:cNvSpPr txBox="1">
            <a:spLocks/>
          </p:cNvSpPr>
          <p:nvPr/>
        </p:nvSpPr>
        <p:spPr>
          <a:xfrm>
            <a:off x="992776" y="277546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>
                <a:solidFill>
                  <a:srgbClr val="FFFFFF"/>
                </a:solidFill>
              </a:rPr>
              <a:t>Risques de la déshydratation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506B65B9-1D4D-4677-B2F2-E6DCD2C7ED8F}"/>
              </a:ext>
            </a:extLst>
          </p:cNvPr>
          <p:cNvSpPr txBox="1">
            <a:spLocks/>
          </p:cNvSpPr>
          <p:nvPr/>
        </p:nvSpPr>
        <p:spPr>
          <a:xfrm>
            <a:off x="878218" y="1819816"/>
            <a:ext cx="10515600" cy="4760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b="1" kern="0" dirty="0"/>
              <a:t>Impact négatif sur la performance </a:t>
            </a:r>
            <a:r>
              <a:rPr lang="fr-FR" sz="2000" kern="0" dirty="0"/>
              <a:t>: diminution des capacités aérobies et cognitives dès 2% de déshydratation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Augmentation du rythme cardiaque, </a:t>
            </a:r>
            <a:r>
              <a:rPr lang="fr-FR" sz="2000" b="1" kern="0" dirty="0"/>
              <a:t>fatigue cardiovasculaire</a:t>
            </a:r>
            <a:r>
              <a:rPr lang="fr-FR" sz="2000" kern="0" dirty="0"/>
              <a:t> (sang plus visqueux)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 Augmentation du temps de réaction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 Diminution de la concentration, de la lucidité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 Douleurs musculaires et tendineuses, crampes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 </a:t>
            </a:r>
            <a:r>
              <a:rPr lang="fr-FR" sz="2000" b="1" kern="0" dirty="0"/>
              <a:t>Blessures musculaires et tendineuses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000" kern="0" dirty="0"/>
              <a:t>Diminution de la capacité de sudation et donc diminution de la thermorégulation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kern="0" dirty="0"/>
          </a:p>
          <a:p>
            <a:pPr lvl="1"/>
            <a:endParaRPr lang="fr-FR" sz="2000" dirty="0"/>
          </a:p>
        </p:txBody>
      </p:sp>
      <p:pic>
        <p:nvPicPr>
          <p:cNvPr id="19" name="Image 18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E32101A2-8E9E-4A9F-824B-F655E80827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7" t="19771" r="21334" b="20170"/>
          <a:stretch/>
        </p:blipFill>
        <p:spPr>
          <a:xfrm>
            <a:off x="10352312" y="4712384"/>
            <a:ext cx="1043687" cy="106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667</Words>
  <Application>Microsoft Office PowerPoint</Application>
  <PresentationFormat>Grand écran</PresentationFormat>
  <Paragraphs>104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Gestion des régimes</vt:lpstr>
      <vt:lpstr>Les objectifs</vt:lpstr>
      <vt:lpstr>Perte de poids progressive</vt:lpstr>
      <vt:lpstr>Perte de poids progressive</vt:lpstr>
      <vt:lpstr>La perte en eau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l’après-pesée</dc:title>
  <dc:creator>Laurie-Anne</dc:creator>
  <cp:lastModifiedBy>Laurie-Anne</cp:lastModifiedBy>
  <cp:revision>13</cp:revision>
  <dcterms:created xsi:type="dcterms:W3CDTF">2022-02-22T16:52:33Z</dcterms:created>
  <dcterms:modified xsi:type="dcterms:W3CDTF">2022-03-11T11:36:42Z</dcterms:modified>
</cp:coreProperties>
</file>