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65" r:id="rId6"/>
    <p:sldId id="26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C3C3C3"/>
    <a:srgbClr val="EABE37"/>
    <a:srgbClr val="D98A2B"/>
    <a:srgbClr val="E59D24"/>
    <a:srgbClr val="FFFFFF"/>
    <a:srgbClr val="F3E453"/>
    <a:srgbClr val="F6F07E"/>
    <a:srgbClr val="FBF4A6"/>
    <a:srgbClr val="FEF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Laurie-Anne\Documents\Travail\biblio\m&#233;mo\pouvoir%20r&#233;hydratant%20boisson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Feuil1!$A$4:$A$14</cx:f>
        <cx:lvl ptCount="11">
          <cx:pt idx="0">Boisson de réhydratation orale (ORS)</cx:pt>
          <cx:pt idx="1">Lait écrémé</cx:pt>
          <cx:pt idx="2">Lait entier</cx:pt>
          <cx:pt idx="3">Jus</cx:pt>
          <cx:pt idx="4">Boisson d'effort</cx:pt>
          <cx:pt idx="5">Eau minérale</cx:pt>
          <cx:pt idx="6">Coca</cx:pt>
          <cx:pt idx="7">Thé</cx:pt>
          <cx:pt idx="8">Eau plate</cx:pt>
          <cx:pt idx="9">Bière</cx:pt>
          <cx:pt idx="10">Café</cx:pt>
        </cx:lvl>
      </cx:strDim>
      <cx:numDim type="val">
        <cx:f>Feuil1!$B$4:$B$14</cx:f>
        <cx:lvl ptCount="11" formatCode="Standard">
          <cx:pt idx="0">10</cx:pt>
          <cx:pt idx="1">9</cx:pt>
          <cx:pt idx="2">8</cx:pt>
          <cx:pt idx="3">7</cx:pt>
          <cx:pt idx="4">7</cx:pt>
          <cx:pt idx="5">6</cx:pt>
          <cx:pt idx="6">6</cx:pt>
          <cx:pt idx="7">5</cx:pt>
          <cx:pt idx="8">5</cx:pt>
          <cx:pt idx="9">3</cx:pt>
          <cx:pt idx="10">2.5</cx:pt>
        </cx:lvl>
      </cx:numDim>
    </cx:data>
  </cx:chartData>
  <cx:chart>
    <cx:title pos="t" align="ctr" overlay="0">
      <cx:tx>
        <cx:txData>
          <cx:v>Pouvoir réhydratant boissons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fr-FR" sz="1400" b="1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Pouvoir réhydratant boissons</a:t>
          </a:r>
        </a:p>
      </cx:txPr>
    </cx:title>
    <cx:plotArea>
      <cx:plotAreaRegion>
        <cx:series layoutId="clusteredColumn" uniqueId="{580A993D-E0D8-4489-8FD2-265351353416}">
          <cx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cx:spPr>
          <cx:dataId val="0"/>
          <cx:layoutPr>
            <cx:aggregation/>
          </cx:layoutPr>
          <cx:axisId val="1"/>
        </cx:series>
        <cx:series layoutId="paretoLine" ownerIdx="0" uniqueId="{D3F389E8-D3DB-497F-ADD7-8248B407A033}">
          <cx:spPr>
            <a:ln>
              <a:noFill/>
            </a:ln>
          </cx:spPr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900"/>
            </a:pPr>
            <a:endParaRPr lang="fr-FR" sz="9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  <cx:axis id="1" hidden="1">
        <cx:valScaling/>
        <cx:majorGridlines/>
        <cx:tickLabels/>
      </cx:axis>
      <cx:axis id="2" hidden="1">
        <cx:valScaling max="1" min="0"/>
        <cx:units unit="percentage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0509DC-A5F6-4023-948F-6C28A2301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4A704F-D1D8-449B-909F-EF0626BDD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98E4F9-3AC4-4F91-9409-F4555AE9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AABC00-3DBB-4E2D-987D-C5A88DA6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53B094-6BF7-4C4B-B674-E6FCAE78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43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625BB-88A1-4B1E-AD90-DA7E588B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84AC74-DD5E-4BD5-93AA-B09B725D1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C8E3B5-B040-428D-AEDA-DD04FC23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A97E8A-4B2E-4727-9FEB-F9E3245EF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3A6655-2D1E-4F7A-81F2-8A2ECC92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12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0216F4-6BB4-4646-A3E8-4D24FE808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22E706-628C-49E5-AA72-174492709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97592C-81B5-4C46-B563-79EEBD30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CA1AA-A82A-410A-9992-7852B23E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89C05F-40A5-4E95-B482-E5C0C95B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54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CD02C4-E479-45A3-BC78-7213291F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B1A2D8-DCF4-49BB-BF5C-432B44BDF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6BF88C-706C-4AEB-A4D8-C35CBAE8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1EDFA1-0C4A-465B-9DAA-9705898C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BA4CB-E588-4FE5-A541-CCFF5FF5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61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286D5-2F97-4D28-841E-A6A16E8D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DA0FC4-9646-42CA-B1BB-5C41EFD50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A600D0-96DA-4435-A509-FC5A7B50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292CFB-4DF2-400A-8698-FC668BC9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661333-FF8F-4728-A6ED-A2DB66B8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82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E039EA-C570-4737-A0C6-648A4DDF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6AA1F0-D982-4E36-B221-C96E50C01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1A10E2-10EB-49F7-ABB4-1D2AF13C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C23212-E427-49D1-A66E-10F90855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216E1C-A9BD-4320-9737-5B7AF159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78CAC8-E08D-4B9E-9681-ADD00F99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08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86D95-A264-4265-9E85-D0D417B0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068631-FCCA-46D5-9C76-170D2F1C5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EE0F0A-18FB-4A25-B526-D3BBFB213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C13E57-B4F6-4DC4-BA33-ED8E0C8DA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D458F1-8434-4E71-A613-0177726AA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EEDC51-B075-46CA-AB82-D0D91E43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ED1E36-6DC3-4B85-AD7D-FC8F0128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4A637E-57D3-4451-B64B-8D178505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11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2A8CCC-69E2-4997-B4D4-ED2854CC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319622-5906-49C7-9F2B-2373370B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95B899-4685-49C8-BC1D-8D96956E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154C1F-4AB1-43EF-87B5-7181EF69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22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0120BF-5F4E-409B-BFAF-D07BAE06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31D809-0BE7-4AE8-9511-384BA3ED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CB05FA-D168-492A-9C5E-6625807E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57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2145FB-437F-4FEE-9999-75813A74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D3FB54-A7BA-4D93-BB41-E3DF027E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F6737E-94E8-4181-8A9C-A9DE9530D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8074A0-7CA4-4693-8319-B36DA432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24EFA4-C882-4AA4-862D-5BBD5746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56AFFE-2A60-4A4C-8CEF-AC9DAFBD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7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06859-AEF3-48F7-BFA7-CF2616D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8D863E-EF35-4349-BB86-6D61443DE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A4D7EF-2921-4E07-8561-03325594E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09EF76-73EA-4355-A0F0-DA653FB2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342813-202F-492A-A2E1-E0A8007E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928719-4C1D-4B15-B89B-E7BBF73A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07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C11DD0-97B1-404F-8181-A74FE770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0850FA-D21E-4633-B57E-DB0883D00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6AAC96-D53E-45E1-938B-A2C92FCC3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4D1F-72FF-4A88-AFE0-24D9CE1F14CE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F881B3-FC01-446D-8F2B-E2CC1BD07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38AB67-D6EA-41EA-B7D5-3FB5DB7A0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46BEC-B238-4464-8E02-47FBB0C43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55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835C04-2E94-4FFA-AB73-886760A31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r>
              <a:rPr lang="fr-FR" sz="7200" dirty="0">
                <a:solidFill>
                  <a:srgbClr val="FFFFFF"/>
                </a:solidFill>
              </a:rPr>
              <a:t>L’Hydratation</a:t>
            </a:r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3413A112-BE30-4F1A-B3C2-5F886E013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27" y="4368923"/>
            <a:ext cx="1835546" cy="183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numéro de diapositive 29">
            <a:extLst>
              <a:ext uri="{FF2B5EF4-FFF2-40B4-BE49-F238E27FC236}">
                <a16:creationId xmlns:a16="http://schemas.microsoft.com/office/drawing/2014/main" id="{BBA37AC0-8AF2-4C17-8C3B-5D8FA4E3EB3A}"/>
              </a:ext>
            </a:extLst>
          </p:cNvPr>
          <p:cNvSpPr txBox="1">
            <a:spLocks/>
          </p:cNvSpPr>
          <p:nvPr/>
        </p:nvSpPr>
        <p:spPr>
          <a:xfrm>
            <a:off x="9192914" y="6287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02695A6-09D7-4D94-AA52-BCD552B38E75}"/>
              </a:ext>
            </a:extLst>
          </p:cNvPr>
          <p:cNvSpPr txBox="1"/>
          <p:nvPr/>
        </p:nvSpPr>
        <p:spPr>
          <a:xfrm>
            <a:off x="1056637" y="6211669"/>
            <a:ext cx="1007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Fiche qui ne se substitue pas à un suivi nutritionnel. </a:t>
            </a:r>
          </a:p>
          <a:p>
            <a:pPr algn="ctr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Prenez rendez-vous avec un professionnel si besoin</a:t>
            </a:r>
          </a:p>
        </p:txBody>
      </p:sp>
    </p:spTree>
    <p:extLst>
      <p:ext uri="{BB962C8B-B14F-4D97-AF65-F5344CB8AC3E}">
        <p14:creationId xmlns:p14="http://schemas.microsoft.com/office/powerpoint/2010/main" val="55951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75066A-0E84-40A6-A752-1121838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L’hydratation</a:t>
            </a:r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6BCB86CF-8488-41EC-891F-5A045E12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" y="5684567"/>
            <a:ext cx="917773" cy="9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29">
            <a:extLst>
              <a:ext uri="{FF2B5EF4-FFF2-40B4-BE49-F238E27FC236}">
                <a16:creationId xmlns:a16="http://schemas.microsoft.com/office/drawing/2014/main" id="{56526705-7ACD-45D7-B2FE-6A6542220625}"/>
              </a:ext>
            </a:extLst>
          </p:cNvPr>
          <p:cNvSpPr txBox="1">
            <a:spLocks/>
          </p:cNvSpPr>
          <p:nvPr/>
        </p:nvSpPr>
        <p:spPr>
          <a:xfrm>
            <a:off x="9192914" y="6287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E8B0A3BD-198F-4039-B69A-D03ADDD11E8D}"/>
              </a:ext>
            </a:extLst>
          </p:cNvPr>
          <p:cNvSpPr txBox="1">
            <a:spLocks/>
          </p:cNvSpPr>
          <p:nvPr/>
        </p:nvSpPr>
        <p:spPr>
          <a:xfrm>
            <a:off x="700703" y="1891970"/>
            <a:ext cx="10394244" cy="386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Fonctions essentielles 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lang="fr-FR" kern="0" dirty="0"/>
              <a:t>de l’eau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Rôle de transport des éléments nutritifs vers les tissus de l’organisme (nutriments,</a:t>
            </a: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gaz)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Char char="•"/>
              <a:tabLst/>
              <a:defRPr/>
            </a:pPr>
            <a:endParaRPr kumimoji="0" lang="fr-FR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Char char="•"/>
              <a:tabLst/>
              <a:defRPr/>
            </a:pPr>
            <a:r>
              <a:rPr lang="fr-FR" kern="0" baseline="0" dirty="0"/>
              <a:t>Elimination</a:t>
            </a:r>
            <a:r>
              <a:rPr lang="fr-FR" kern="0" dirty="0"/>
              <a:t> des déchets (urines, fèces)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Char char="•"/>
              <a:tabLst/>
              <a:defRPr/>
            </a:pPr>
            <a:r>
              <a:rPr lang="fr-FR" kern="0" dirty="0"/>
              <a:t>Régulation de la température interne, bonne sudation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Maintien de la pression artérielle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Char char="•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Bon fonctionnement cardiovasculaire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9D57BC-AF15-44C4-964A-7BAB3D1DAD77}"/>
              </a:ext>
            </a:extLst>
          </p:cNvPr>
          <p:cNvSpPr/>
          <p:nvPr/>
        </p:nvSpPr>
        <p:spPr>
          <a:xfrm>
            <a:off x="8784021" y="3214097"/>
            <a:ext cx="2707276" cy="19071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L’eau représente </a:t>
            </a:r>
            <a:r>
              <a:rPr lang="fr-FR" b="1" dirty="0">
                <a:solidFill>
                  <a:schemeClr val="tx2"/>
                </a:solidFill>
              </a:rPr>
              <a:t>60 à 70% du poids de l’organisme</a:t>
            </a:r>
          </a:p>
          <a:p>
            <a:pPr algn="ctr"/>
            <a:endParaRPr lang="fr-FR" b="1" dirty="0">
              <a:solidFill>
                <a:schemeClr val="tx2"/>
              </a:solidFill>
            </a:endParaRPr>
          </a:p>
          <a:p>
            <a:pPr algn="ctr"/>
            <a:r>
              <a:rPr lang="fr-FR" dirty="0">
                <a:solidFill>
                  <a:schemeClr val="tx2"/>
                </a:solidFill>
              </a:rPr>
              <a:t>Muscle contient 80% d’eau</a:t>
            </a:r>
          </a:p>
          <a:p>
            <a:pPr algn="ctr"/>
            <a:endParaRPr lang="fr-FR" dirty="0">
              <a:solidFill>
                <a:schemeClr val="tx2"/>
              </a:solidFill>
            </a:endParaRPr>
          </a:p>
          <a:p>
            <a:pPr algn="ctr"/>
            <a:r>
              <a:rPr lang="fr-FR" dirty="0">
                <a:solidFill>
                  <a:schemeClr val="tx2"/>
                </a:solidFill>
              </a:rPr>
              <a:t>Tissu adipeux (gras)  contient 50% d’eau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04D689-4E98-4756-8C9A-8306995C114B}"/>
              </a:ext>
            </a:extLst>
          </p:cNvPr>
          <p:cNvSpPr txBox="1"/>
          <p:nvPr/>
        </p:nvSpPr>
        <p:spPr>
          <a:xfrm>
            <a:off x="2900216" y="5881843"/>
            <a:ext cx="6391563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cap="small" dirty="0"/>
              <a:t>Priorité de l’organisme</a:t>
            </a:r>
          </a:p>
        </p:txBody>
      </p:sp>
    </p:spTree>
    <p:extLst>
      <p:ext uri="{BB962C8B-B14F-4D97-AF65-F5344CB8AC3E}">
        <p14:creationId xmlns:p14="http://schemas.microsoft.com/office/powerpoint/2010/main" val="127510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75066A-0E84-40A6-A752-1121838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Plan hydrique</a:t>
            </a:r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6BCB86CF-8488-41EC-891F-5A045E12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" y="5684567"/>
            <a:ext cx="917773" cy="9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29">
            <a:extLst>
              <a:ext uri="{FF2B5EF4-FFF2-40B4-BE49-F238E27FC236}">
                <a16:creationId xmlns:a16="http://schemas.microsoft.com/office/drawing/2014/main" id="{56526705-7ACD-45D7-B2FE-6A6542220625}"/>
              </a:ext>
            </a:extLst>
          </p:cNvPr>
          <p:cNvSpPr txBox="1">
            <a:spLocks/>
          </p:cNvSpPr>
          <p:nvPr/>
        </p:nvSpPr>
        <p:spPr>
          <a:xfrm>
            <a:off x="9192914" y="6287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  <p:pic>
        <p:nvPicPr>
          <p:cNvPr id="51" name="Image 50" descr="verre d'eau bis.jpg">
            <a:extLst>
              <a:ext uri="{FF2B5EF4-FFF2-40B4-BE49-F238E27FC236}">
                <a16:creationId xmlns:a16="http://schemas.microsoft.com/office/drawing/2014/main" id="{F209E5EF-E46F-4154-A035-DB9CE922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4455" r="9089" b="5054"/>
          <a:stretch/>
        </p:blipFill>
        <p:spPr>
          <a:xfrm>
            <a:off x="942929" y="2484474"/>
            <a:ext cx="287338" cy="349356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9892AA22-9DEF-4BD1-93CB-5F44EC9D51B5}"/>
              </a:ext>
            </a:extLst>
          </p:cNvPr>
          <p:cNvSpPr txBox="1"/>
          <p:nvPr/>
        </p:nvSpPr>
        <p:spPr>
          <a:xfrm>
            <a:off x="635561" y="1813086"/>
            <a:ext cx="1142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/>
              <a:t>Au réveil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FDEF801-120D-456C-BF03-224E779C852C}"/>
              </a:ext>
            </a:extLst>
          </p:cNvPr>
          <p:cNvSpPr txBox="1"/>
          <p:nvPr/>
        </p:nvSpPr>
        <p:spPr>
          <a:xfrm>
            <a:off x="1465238" y="1694543"/>
            <a:ext cx="146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/>
              <a:t>Au petit-déjeuner</a:t>
            </a:r>
          </a:p>
        </p:txBody>
      </p:sp>
      <p:pic>
        <p:nvPicPr>
          <p:cNvPr id="60" name="Image 59" descr="cafe¦ü.jpg">
            <a:extLst>
              <a:ext uri="{FF2B5EF4-FFF2-40B4-BE49-F238E27FC236}">
                <a16:creationId xmlns:a16="http://schemas.microsoft.com/office/drawing/2014/main" id="{08354EE9-D947-467E-BC2F-80A1CE5F9A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13141" b="7654"/>
          <a:stretch/>
        </p:blipFill>
        <p:spPr>
          <a:xfrm>
            <a:off x="1438868" y="3137710"/>
            <a:ext cx="589038" cy="382550"/>
          </a:xfrm>
          <a:prstGeom prst="rect">
            <a:avLst/>
          </a:prstGeom>
        </p:spPr>
      </p:pic>
      <p:pic>
        <p:nvPicPr>
          <p:cNvPr id="61" name="Image 60" descr="the¦ü.jpg">
            <a:extLst>
              <a:ext uri="{FF2B5EF4-FFF2-40B4-BE49-F238E27FC236}">
                <a16:creationId xmlns:a16="http://schemas.microsoft.com/office/drawing/2014/main" id="{33572830-92CB-461E-BEEA-499B3AA79A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6415"/>
          <a:stretch/>
        </p:blipFill>
        <p:spPr>
          <a:xfrm>
            <a:off x="2048020" y="3172253"/>
            <a:ext cx="399768" cy="365186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40213165-C6E4-48F9-9687-92F6B2D9D01F}"/>
              </a:ext>
            </a:extLst>
          </p:cNvPr>
          <p:cNvSpPr txBox="1"/>
          <p:nvPr/>
        </p:nvSpPr>
        <p:spPr>
          <a:xfrm>
            <a:off x="1498042" y="2384513"/>
            <a:ext cx="138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 grande boisson chaude ou 1 grand verre d’eau</a:t>
            </a:r>
          </a:p>
        </p:txBody>
      </p:sp>
      <p:pic>
        <p:nvPicPr>
          <p:cNvPr id="63" name="Image 62" descr="verre d'eau.jpg">
            <a:extLst>
              <a:ext uri="{FF2B5EF4-FFF2-40B4-BE49-F238E27FC236}">
                <a16:creationId xmlns:a16="http://schemas.microsoft.com/office/drawing/2014/main" id="{D93A5683-2D0B-4394-845A-E68BF1EDE7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31" y="2992787"/>
            <a:ext cx="310872" cy="628602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CDEB3013-EBA0-4EE3-B05E-D7D9FAE497A8}"/>
              </a:ext>
            </a:extLst>
          </p:cNvPr>
          <p:cNvSpPr txBox="1"/>
          <p:nvPr/>
        </p:nvSpPr>
        <p:spPr>
          <a:xfrm>
            <a:off x="3103309" y="1702258"/>
            <a:ext cx="146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/>
              <a:t>A chaque repas</a:t>
            </a:r>
          </a:p>
        </p:txBody>
      </p:sp>
      <p:pic>
        <p:nvPicPr>
          <p:cNvPr id="65" name="Image 64" descr="verre d'eau bis.jpg">
            <a:extLst>
              <a:ext uri="{FF2B5EF4-FFF2-40B4-BE49-F238E27FC236}">
                <a16:creationId xmlns:a16="http://schemas.microsoft.com/office/drawing/2014/main" id="{80E093D5-6D8B-45A8-B32B-8B5AA4942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4455" r="9089" b="5054"/>
          <a:stretch/>
        </p:blipFill>
        <p:spPr>
          <a:xfrm>
            <a:off x="3250847" y="2483210"/>
            <a:ext cx="281159" cy="341843"/>
          </a:xfrm>
          <a:prstGeom prst="rect">
            <a:avLst/>
          </a:prstGeom>
        </p:spPr>
      </p:pic>
      <p:pic>
        <p:nvPicPr>
          <p:cNvPr id="66" name="Image 65" descr="verre d'eau bis.jpg">
            <a:extLst>
              <a:ext uri="{FF2B5EF4-FFF2-40B4-BE49-F238E27FC236}">
                <a16:creationId xmlns:a16="http://schemas.microsoft.com/office/drawing/2014/main" id="{E0CFB19F-7D68-4D3C-AEA8-934972652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4455" r="9089" b="5054"/>
          <a:stretch/>
        </p:blipFill>
        <p:spPr>
          <a:xfrm>
            <a:off x="3669880" y="2488759"/>
            <a:ext cx="281159" cy="341843"/>
          </a:xfrm>
          <a:prstGeom prst="rect">
            <a:avLst/>
          </a:prstGeom>
        </p:spPr>
      </p:pic>
      <p:pic>
        <p:nvPicPr>
          <p:cNvPr id="67" name="Image 66" descr="verre d'eau bis.jpg">
            <a:extLst>
              <a:ext uri="{FF2B5EF4-FFF2-40B4-BE49-F238E27FC236}">
                <a16:creationId xmlns:a16="http://schemas.microsoft.com/office/drawing/2014/main" id="{4EA88410-00A5-4CEA-A9B4-17F2F91E1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4455" r="9089" b="5054"/>
          <a:stretch/>
        </p:blipFill>
        <p:spPr>
          <a:xfrm>
            <a:off x="4134868" y="2494308"/>
            <a:ext cx="281159" cy="341843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009EFABD-F5ED-49A5-817D-14FC2DA14AE8}"/>
              </a:ext>
            </a:extLst>
          </p:cNvPr>
          <p:cNvSpPr txBox="1"/>
          <p:nvPr/>
        </p:nvSpPr>
        <p:spPr>
          <a:xfrm>
            <a:off x="4746350" y="1787145"/>
            <a:ext cx="1791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/>
              <a:t>Dans la journée</a:t>
            </a:r>
          </a:p>
        </p:txBody>
      </p:sp>
      <p:pic>
        <p:nvPicPr>
          <p:cNvPr id="69" name="Image 68" descr="verre d'eau bis.jpg">
            <a:extLst>
              <a:ext uri="{FF2B5EF4-FFF2-40B4-BE49-F238E27FC236}">
                <a16:creationId xmlns:a16="http://schemas.microsoft.com/office/drawing/2014/main" id="{0886DB94-72FA-48E9-8872-ED161D5DC9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4455" r="9089" b="5054"/>
          <a:stretch/>
        </p:blipFill>
        <p:spPr>
          <a:xfrm>
            <a:off x="5021514" y="2500457"/>
            <a:ext cx="281159" cy="341843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A0BCC31C-8533-4BFE-83CE-BCE299AD8E06}"/>
              </a:ext>
            </a:extLst>
          </p:cNvPr>
          <p:cNvSpPr txBox="1"/>
          <p:nvPr/>
        </p:nvSpPr>
        <p:spPr>
          <a:xfrm>
            <a:off x="4770618" y="3066312"/>
            <a:ext cx="1778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 verre/heure</a:t>
            </a:r>
          </a:p>
          <a:p>
            <a:pPr algn="ctr"/>
            <a:r>
              <a:rPr lang="fr-FR" sz="1200" b="1" i="1" dirty="0"/>
              <a:t>Avoir une bouteille d’eau visible chez soi, sur la table de cours…</a:t>
            </a:r>
          </a:p>
        </p:txBody>
      </p:sp>
      <p:pic>
        <p:nvPicPr>
          <p:cNvPr id="71" name="Image 70" descr="verre d'eau bis.jpg">
            <a:extLst>
              <a:ext uri="{FF2B5EF4-FFF2-40B4-BE49-F238E27FC236}">
                <a16:creationId xmlns:a16="http://schemas.microsoft.com/office/drawing/2014/main" id="{9BFDCBC8-25AF-49BB-AC90-A88FA6D799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4455" r="9089" b="5054"/>
          <a:stretch/>
        </p:blipFill>
        <p:spPr>
          <a:xfrm>
            <a:off x="5385781" y="2507558"/>
            <a:ext cx="281159" cy="341843"/>
          </a:xfrm>
          <a:prstGeom prst="rect">
            <a:avLst/>
          </a:prstGeom>
        </p:spPr>
      </p:pic>
      <p:pic>
        <p:nvPicPr>
          <p:cNvPr id="72" name="Image 71" descr="verre d'eau bis.jpg">
            <a:extLst>
              <a:ext uri="{FF2B5EF4-FFF2-40B4-BE49-F238E27FC236}">
                <a16:creationId xmlns:a16="http://schemas.microsoft.com/office/drawing/2014/main" id="{B4DAD2B7-E170-4A1F-95F0-29CB44AEE1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4455" r="9089" b="5054"/>
          <a:stretch/>
        </p:blipFill>
        <p:spPr>
          <a:xfrm>
            <a:off x="5730224" y="2507558"/>
            <a:ext cx="281159" cy="341843"/>
          </a:xfrm>
          <a:prstGeom prst="rect">
            <a:avLst/>
          </a:prstGeom>
        </p:spPr>
      </p:pic>
      <p:pic>
        <p:nvPicPr>
          <p:cNvPr id="73" name="Image 72" descr="verre d'eau bis.jpg">
            <a:extLst>
              <a:ext uri="{FF2B5EF4-FFF2-40B4-BE49-F238E27FC236}">
                <a16:creationId xmlns:a16="http://schemas.microsoft.com/office/drawing/2014/main" id="{E2B0993E-AA24-4769-839B-326AD863D8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4455" r="9089" b="5054"/>
          <a:stretch/>
        </p:blipFill>
        <p:spPr>
          <a:xfrm>
            <a:off x="6095998" y="2509040"/>
            <a:ext cx="281159" cy="341843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28B1D4B3-BA77-431C-901B-1C8CB6677DB8}"/>
              </a:ext>
            </a:extLst>
          </p:cNvPr>
          <p:cNvSpPr txBox="1"/>
          <p:nvPr/>
        </p:nvSpPr>
        <p:spPr>
          <a:xfrm>
            <a:off x="3134330" y="2829818"/>
            <a:ext cx="1388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500mL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4BBCFDEF-ADB5-4DC6-A01B-C05B7D215A5E}"/>
              </a:ext>
            </a:extLst>
          </p:cNvPr>
          <p:cNvSpPr txBox="1"/>
          <p:nvPr/>
        </p:nvSpPr>
        <p:spPr>
          <a:xfrm>
            <a:off x="4948193" y="2858258"/>
            <a:ext cx="1388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1L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707A9D54-46C2-4D90-B9D1-120F9D8A1F52}"/>
              </a:ext>
            </a:extLst>
          </p:cNvPr>
          <p:cNvSpPr txBox="1"/>
          <p:nvPr/>
        </p:nvSpPr>
        <p:spPr>
          <a:xfrm>
            <a:off x="7098467" y="1701024"/>
            <a:ext cx="1694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/>
              <a:t>Aux entraînements</a:t>
            </a:r>
          </a:p>
        </p:txBody>
      </p:sp>
      <p:pic>
        <p:nvPicPr>
          <p:cNvPr id="77" name="Image 76" descr="petite bouteille d'eau.jpeg">
            <a:extLst>
              <a:ext uri="{FF2B5EF4-FFF2-40B4-BE49-F238E27FC236}">
                <a16:creationId xmlns:a16="http://schemas.microsoft.com/office/drawing/2014/main" id="{A58D347D-7C8A-4A0A-AD5E-CD780EF259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1" t="5730" r="20870" b="5098"/>
          <a:stretch/>
        </p:blipFill>
        <p:spPr>
          <a:xfrm>
            <a:off x="7301462" y="2418742"/>
            <a:ext cx="269733" cy="760077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16A0A919-44A1-4556-BE3A-5F06C72AE0BE}"/>
              </a:ext>
            </a:extLst>
          </p:cNvPr>
          <p:cNvSpPr txBox="1"/>
          <p:nvPr/>
        </p:nvSpPr>
        <p:spPr>
          <a:xfrm>
            <a:off x="7812973" y="2479449"/>
            <a:ext cx="1694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Avoir sa bouteille d’eau</a:t>
            </a:r>
          </a:p>
          <a:p>
            <a:pPr algn="ctr"/>
            <a:r>
              <a:rPr lang="fr-FR" sz="1200" b="1" dirty="0">
                <a:solidFill>
                  <a:srgbClr val="FF0000"/>
                </a:solidFill>
              </a:rPr>
              <a:t>X</a:t>
            </a:r>
            <a:r>
              <a:rPr lang="fr-FR" sz="1200" b="1" dirty="0"/>
              <a:t> ne pas boire à la fontaine </a:t>
            </a:r>
            <a:r>
              <a:rPr lang="fr-FR" sz="1200" b="1" dirty="0">
                <a:solidFill>
                  <a:srgbClr val="FF0000"/>
                </a:solidFill>
              </a:rPr>
              <a:t>x</a:t>
            </a:r>
          </a:p>
          <a:p>
            <a:pPr algn="ctr"/>
            <a:r>
              <a:rPr lang="fr-FR" sz="1200" dirty="0"/>
              <a:t>Boire toutes les 15-20min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53721E8-B427-4A3A-8816-006D441F56D3}"/>
              </a:ext>
            </a:extLst>
          </p:cNvPr>
          <p:cNvSpPr txBox="1"/>
          <p:nvPr/>
        </p:nvSpPr>
        <p:spPr>
          <a:xfrm>
            <a:off x="9645233" y="1813086"/>
            <a:ext cx="1694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/>
              <a:t>En récupération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63CFEFB4-36E1-4AB5-ADCC-96BD145ACE19}"/>
              </a:ext>
            </a:extLst>
          </p:cNvPr>
          <p:cNvSpPr txBox="1"/>
          <p:nvPr/>
        </p:nvSpPr>
        <p:spPr>
          <a:xfrm>
            <a:off x="9704201" y="2479755"/>
            <a:ext cx="1694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1,5x poids perdu à l’entraînement</a:t>
            </a:r>
          </a:p>
          <a:p>
            <a:pPr algn="ctr"/>
            <a:endParaRPr lang="fr-FR" sz="1200" dirty="0"/>
          </a:p>
          <a:p>
            <a:pPr algn="ctr"/>
            <a:r>
              <a:rPr lang="fr-FR" sz="1200" i="1" dirty="0"/>
              <a:t>Si 1kg perdu = 1,5L</a:t>
            </a:r>
          </a:p>
          <a:p>
            <a:pPr algn="ctr"/>
            <a:r>
              <a:rPr lang="fr-FR" sz="1200" i="1" dirty="0"/>
              <a:t>Si 2kg perdu = 3L </a:t>
            </a:r>
          </a:p>
          <a:p>
            <a:pPr algn="ctr"/>
            <a:r>
              <a:rPr lang="fr-FR" sz="1200" i="1" dirty="0"/>
              <a:t>Dans les heures qui suivent la séance</a:t>
            </a:r>
          </a:p>
        </p:txBody>
      </p:sp>
      <p:pic>
        <p:nvPicPr>
          <p:cNvPr id="85" name="Image 84" descr="Une image contenant boisson, eau potable&#10;&#10;Description générée automatiquement">
            <a:extLst>
              <a:ext uri="{FF2B5EF4-FFF2-40B4-BE49-F238E27FC236}">
                <a16:creationId xmlns:a16="http://schemas.microsoft.com/office/drawing/2014/main" id="{9B886CD8-071C-4B75-BC45-CAAC34CDAD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1" t="6969" r="35323" b="7317"/>
          <a:stretch/>
        </p:blipFill>
        <p:spPr>
          <a:xfrm>
            <a:off x="4544404" y="4340435"/>
            <a:ext cx="740848" cy="2189172"/>
          </a:xfrm>
          <a:prstGeom prst="rect">
            <a:avLst/>
          </a:prstGeom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EA5F9D71-CEA8-4AB8-9FBF-1B2434C3A4A8}"/>
              </a:ext>
            </a:extLst>
          </p:cNvPr>
          <p:cNvSpPr txBox="1"/>
          <p:nvPr/>
        </p:nvSpPr>
        <p:spPr>
          <a:xfrm>
            <a:off x="5395954" y="5745144"/>
            <a:ext cx="170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Dans la journée : </a:t>
            </a:r>
            <a:r>
              <a:rPr lang="fr-FR" sz="1400" b="1" dirty="0">
                <a:solidFill>
                  <a:schemeClr val="accent1"/>
                </a:solidFill>
              </a:rPr>
              <a:t>1,5- 2L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83AC2255-A7BD-4CAE-8D00-A6AC1818B5C6}"/>
              </a:ext>
            </a:extLst>
          </p:cNvPr>
          <p:cNvSpPr txBox="1"/>
          <p:nvPr/>
        </p:nvSpPr>
        <p:spPr>
          <a:xfrm>
            <a:off x="5395954" y="5099611"/>
            <a:ext cx="1963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 l’entraînement : 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1,5- 2L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6426A90-115B-4BD2-95C6-5553E568BF5D}"/>
              </a:ext>
            </a:extLst>
          </p:cNvPr>
          <p:cNvSpPr txBox="1"/>
          <p:nvPr/>
        </p:nvSpPr>
        <p:spPr>
          <a:xfrm>
            <a:off x="5337685" y="4347381"/>
            <a:ext cx="1963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En récupération:</a:t>
            </a:r>
          </a:p>
          <a:p>
            <a:r>
              <a:rPr lang="fr-FR" sz="1400" dirty="0"/>
              <a:t> </a:t>
            </a:r>
            <a:r>
              <a:rPr lang="fr-FR" sz="1400" b="1" dirty="0">
                <a:solidFill>
                  <a:schemeClr val="accent1"/>
                </a:solidFill>
              </a:rPr>
              <a:t>1,5- 2L</a:t>
            </a:r>
          </a:p>
        </p:txBody>
      </p:sp>
      <p:sp>
        <p:nvSpPr>
          <p:cNvPr id="92" name="Accolade fermante 91">
            <a:extLst>
              <a:ext uri="{FF2B5EF4-FFF2-40B4-BE49-F238E27FC236}">
                <a16:creationId xmlns:a16="http://schemas.microsoft.com/office/drawing/2014/main" id="{D4118A0B-00A0-4342-ACA6-FA8385E4076D}"/>
              </a:ext>
            </a:extLst>
          </p:cNvPr>
          <p:cNvSpPr/>
          <p:nvPr/>
        </p:nvSpPr>
        <p:spPr>
          <a:xfrm>
            <a:off x="6939428" y="4314688"/>
            <a:ext cx="393090" cy="218917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4510C6E7-BA0B-44B0-8035-1092BAE08880}"/>
              </a:ext>
            </a:extLst>
          </p:cNvPr>
          <p:cNvSpPr txBox="1"/>
          <p:nvPr/>
        </p:nvSpPr>
        <p:spPr>
          <a:xfrm>
            <a:off x="7449040" y="4921271"/>
            <a:ext cx="21375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4,5 – 6L/j</a:t>
            </a:r>
          </a:p>
          <a:p>
            <a:r>
              <a:rPr lang="fr-FR" sz="1400" dirty="0"/>
              <a:t>Individuel</a:t>
            </a:r>
          </a:p>
          <a:p>
            <a:r>
              <a:rPr lang="fr-FR" sz="1400" dirty="0"/>
              <a:t>et variable selon les jours</a:t>
            </a:r>
          </a:p>
        </p:txBody>
      </p: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FB3D1FD1-AC92-4CE0-8C2F-D7F34483958E}"/>
              </a:ext>
            </a:extLst>
          </p:cNvPr>
          <p:cNvCxnSpPr>
            <a:cxnSpLocks/>
          </p:cNvCxnSpPr>
          <p:nvPr/>
        </p:nvCxnSpPr>
        <p:spPr>
          <a:xfrm flipH="1" flipV="1">
            <a:off x="5315484" y="5783045"/>
            <a:ext cx="4085" cy="72081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DD805CF9-B828-4A1F-9AF3-6134CA9A9437}"/>
              </a:ext>
            </a:extLst>
          </p:cNvPr>
          <p:cNvCxnSpPr>
            <a:cxnSpLocks/>
          </p:cNvCxnSpPr>
          <p:nvPr/>
        </p:nvCxnSpPr>
        <p:spPr>
          <a:xfrm flipH="1" flipV="1">
            <a:off x="5302560" y="5024329"/>
            <a:ext cx="4085" cy="72081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1FAF3575-44E6-49CE-AB35-4705A744DDC0}"/>
              </a:ext>
            </a:extLst>
          </p:cNvPr>
          <p:cNvCxnSpPr>
            <a:cxnSpLocks/>
          </p:cNvCxnSpPr>
          <p:nvPr/>
        </p:nvCxnSpPr>
        <p:spPr>
          <a:xfrm flipH="1" flipV="1">
            <a:off x="5298066" y="4268506"/>
            <a:ext cx="4085" cy="72081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AFBA7F7-A43B-4D14-9A6A-826390E3C3BB}"/>
              </a:ext>
            </a:extLst>
          </p:cNvPr>
          <p:cNvSpPr txBox="1"/>
          <p:nvPr/>
        </p:nvSpPr>
        <p:spPr>
          <a:xfrm>
            <a:off x="2743200" y="5024329"/>
            <a:ext cx="154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Quantités sur la journée : </a:t>
            </a:r>
          </a:p>
        </p:txBody>
      </p:sp>
    </p:spTree>
    <p:extLst>
      <p:ext uri="{BB962C8B-B14F-4D97-AF65-F5344CB8AC3E}">
        <p14:creationId xmlns:p14="http://schemas.microsoft.com/office/powerpoint/2010/main" val="89526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2" grpId="0"/>
      <p:bldP spid="64" grpId="0"/>
      <p:bldP spid="68" grpId="0"/>
      <p:bldP spid="70" grpId="0"/>
      <p:bldP spid="74" grpId="0"/>
      <p:bldP spid="75" grpId="0"/>
      <p:bldP spid="76" grpId="0"/>
      <p:bldP spid="78" grpId="0"/>
      <p:bldP spid="79" grpId="0"/>
      <p:bldP spid="80" grpId="0"/>
      <p:bldP spid="89" grpId="0"/>
      <p:bldP spid="90" grpId="0"/>
      <p:bldP spid="91" grpId="0"/>
      <p:bldP spid="92" grpId="0" animBg="1"/>
      <p:bldP spid="9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75066A-0E84-40A6-A752-1121838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Comment savoir si je suis bien hydraté (e) ?</a:t>
            </a:r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6BCB86CF-8488-41EC-891F-5A045E12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" y="5684567"/>
            <a:ext cx="917773" cy="9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29">
            <a:extLst>
              <a:ext uri="{FF2B5EF4-FFF2-40B4-BE49-F238E27FC236}">
                <a16:creationId xmlns:a16="http://schemas.microsoft.com/office/drawing/2014/main" id="{56526705-7ACD-45D7-B2FE-6A6542220625}"/>
              </a:ext>
            </a:extLst>
          </p:cNvPr>
          <p:cNvSpPr txBox="1">
            <a:spLocks/>
          </p:cNvSpPr>
          <p:nvPr/>
        </p:nvSpPr>
        <p:spPr>
          <a:xfrm>
            <a:off x="9192914" y="6287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4516CB73-2B53-479C-A52F-56535EA9DA65}"/>
              </a:ext>
            </a:extLst>
          </p:cNvPr>
          <p:cNvGrpSpPr/>
          <p:nvPr/>
        </p:nvGrpSpPr>
        <p:grpSpPr>
          <a:xfrm>
            <a:off x="1033988" y="2401802"/>
            <a:ext cx="3616236" cy="1196304"/>
            <a:chOff x="5215066" y="2387542"/>
            <a:chExt cx="3616236" cy="1196304"/>
          </a:xfrm>
        </p:grpSpPr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22A73720-596A-4079-B5BE-CCFEB07F9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06" b="36191"/>
            <a:stretch/>
          </p:blipFill>
          <p:spPr>
            <a:xfrm>
              <a:off x="5215066" y="2387542"/>
              <a:ext cx="3605976" cy="877113"/>
            </a:xfrm>
            <a:prstGeom prst="rect">
              <a:avLst/>
            </a:prstGeom>
          </p:spPr>
        </p:pic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E605160C-5760-4345-8214-0EA7747DD5FD}"/>
                </a:ext>
              </a:extLst>
            </p:cNvPr>
            <p:cNvCxnSpPr/>
            <p:nvPr/>
          </p:nvCxnSpPr>
          <p:spPr>
            <a:xfrm>
              <a:off x="5724128" y="3429000"/>
              <a:ext cx="2664296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Image 54" descr="content.PNG">
              <a:extLst>
                <a:ext uri="{FF2B5EF4-FFF2-40B4-BE49-F238E27FC236}">
                  <a16:creationId xmlns:a16="http://schemas.microsoft.com/office/drawing/2014/main" id="{722F38C5-37A1-423D-9CE8-8468A8AEB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2080" y="3284984"/>
              <a:ext cx="298862" cy="298862"/>
            </a:xfrm>
            <a:prstGeom prst="rect">
              <a:avLst/>
            </a:prstGeom>
          </p:spPr>
        </p:pic>
        <p:pic>
          <p:nvPicPr>
            <p:cNvPr id="56" name="Image 55" descr="pas content.PNG">
              <a:extLst>
                <a:ext uri="{FF2B5EF4-FFF2-40B4-BE49-F238E27FC236}">
                  <a16:creationId xmlns:a16="http://schemas.microsoft.com/office/drawing/2014/main" id="{5303F4C5-C693-406A-96CB-A883D642A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2440" y="3284984"/>
              <a:ext cx="298862" cy="298862"/>
            </a:xfrm>
            <a:prstGeom prst="rect">
              <a:avLst/>
            </a:prstGeom>
          </p:spPr>
        </p:pic>
      </p:grpSp>
      <p:sp>
        <p:nvSpPr>
          <p:cNvPr id="57" name="ZoneTexte 56">
            <a:extLst>
              <a:ext uri="{FF2B5EF4-FFF2-40B4-BE49-F238E27FC236}">
                <a16:creationId xmlns:a16="http://schemas.microsoft.com/office/drawing/2014/main" id="{19BA7B20-BB62-4784-8729-C8A48365E3B6}"/>
              </a:ext>
            </a:extLst>
          </p:cNvPr>
          <p:cNvSpPr txBox="1"/>
          <p:nvPr/>
        </p:nvSpPr>
        <p:spPr>
          <a:xfrm>
            <a:off x="992776" y="1756404"/>
            <a:ext cx="771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ABE37"/>
                </a:solidFill>
              </a:rPr>
              <a:t>1. </a:t>
            </a:r>
            <a:r>
              <a:rPr lang="fr-FR" b="1" dirty="0"/>
              <a:t>Vérifier que vos urines soient claires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8E697A-6248-457D-9D2A-02E48239E388}"/>
              </a:ext>
            </a:extLst>
          </p:cNvPr>
          <p:cNvSpPr txBox="1"/>
          <p:nvPr/>
        </p:nvSpPr>
        <p:spPr>
          <a:xfrm>
            <a:off x="2217234" y="3718102"/>
            <a:ext cx="811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Elles sont foncées le matin au réveil (c’est normal) mais elles doivent s’éclaircir dans la journée.</a:t>
            </a:r>
          </a:p>
          <a:p>
            <a:r>
              <a:rPr lang="fr-FR" sz="1600" b="1" dirty="0"/>
              <a:t>Assurez-vous de démarrer un entraînement dans un état de bonne hydratation !</a:t>
            </a:r>
          </a:p>
        </p:txBody>
      </p:sp>
      <p:pic>
        <p:nvPicPr>
          <p:cNvPr id="8" name="Image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AA822090-FA67-4662-BED1-D7BC828E89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7806727" y="1731787"/>
            <a:ext cx="2967911" cy="184537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380460-0EE0-4641-8E20-C9BD56DACD1C}"/>
              </a:ext>
            </a:extLst>
          </p:cNvPr>
          <p:cNvSpPr txBox="1"/>
          <p:nvPr/>
        </p:nvSpPr>
        <p:spPr>
          <a:xfrm>
            <a:off x="8272052" y="1723078"/>
            <a:ext cx="2004061" cy="261610"/>
          </a:xfrm>
          <a:prstGeom prst="rect">
            <a:avLst/>
          </a:prstGeom>
          <a:solidFill>
            <a:srgbClr val="FEFA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cap="small" dirty="0"/>
              <a:t>Très bonne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4708B43-47BF-4EAC-8DB5-5C735B78EEE8}"/>
              </a:ext>
            </a:extLst>
          </p:cNvPr>
          <p:cNvSpPr txBox="1"/>
          <p:nvPr/>
        </p:nvSpPr>
        <p:spPr>
          <a:xfrm>
            <a:off x="8280761" y="1998867"/>
            <a:ext cx="2004061" cy="261610"/>
          </a:xfrm>
          <a:prstGeom prst="rect">
            <a:avLst/>
          </a:prstGeom>
          <a:solidFill>
            <a:srgbClr val="FBF4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cap="small" dirty="0"/>
              <a:t>bonne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A6D57D7-3305-4831-BEF7-F5F0CD3CB77C}"/>
              </a:ext>
            </a:extLst>
          </p:cNvPr>
          <p:cNvSpPr txBox="1"/>
          <p:nvPr/>
        </p:nvSpPr>
        <p:spPr>
          <a:xfrm>
            <a:off x="8309630" y="2255413"/>
            <a:ext cx="2004061" cy="261610"/>
          </a:xfrm>
          <a:prstGeom prst="rect">
            <a:avLst/>
          </a:prstGeom>
          <a:solidFill>
            <a:srgbClr val="F6F0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cap="small" dirty="0"/>
              <a:t>normale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15F4FC1-1C0A-4356-86A2-2925365A89A8}"/>
              </a:ext>
            </a:extLst>
          </p:cNvPr>
          <p:cNvSpPr txBox="1"/>
          <p:nvPr/>
        </p:nvSpPr>
        <p:spPr>
          <a:xfrm>
            <a:off x="8303819" y="2531202"/>
            <a:ext cx="2004061" cy="261610"/>
          </a:xfrm>
          <a:prstGeom prst="rect">
            <a:avLst/>
          </a:prstGeom>
          <a:solidFill>
            <a:srgbClr val="F3E4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cap="small" dirty="0"/>
              <a:t>Légère déshydratation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59C943F0-025B-4949-9E8D-34E4FF1BD189}"/>
              </a:ext>
            </a:extLst>
          </p:cNvPr>
          <p:cNvSpPr txBox="1"/>
          <p:nvPr/>
        </p:nvSpPr>
        <p:spPr>
          <a:xfrm>
            <a:off x="8306339" y="2787888"/>
            <a:ext cx="2004061" cy="261610"/>
          </a:xfrm>
          <a:prstGeom prst="rect">
            <a:avLst/>
          </a:prstGeom>
          <a:solidFill>
            <a:srgbClr val="EABE3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cap="small" dirty="0"/>
              <a:t>déshydratation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E7206655-9FA7-4369-92A6-8F45625C0418}"/>
              </a:ext>
            </a:extLst>
          </p:cNvPr>
          <p:cNvSpPr txBox="1"/>
          <p:nvPr/>
        </p:nvSpPr>
        <p:spPr>
          <a:xfrm>
            <a:off x="8332465" y="3053024"/>
            <a:ext cx="2004061" cy="261610"/>
          </a:xfrm>
          <a:prstGeom prst="rect">
            <a:avLst/>
          </a:prstGeom>
          <a:solidFill>
            <a:srgbClr val="E59D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cap="small" dirty="0"/>
              <a:t>Importante déshydratation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C0E274B-251E-4B40-9F48-94B40E8BF3E0}"/>
              </a:ext>
            </a:extLst>
          </p:cNvPr>
          <p:cNvSpPr txBox="1"/>
          <p:nvPr/>
        </p:nvSpPr>
        <p:spPr>
          <a:xfrm>
            <a:off x="8332464" y="3318160"/>
            <a:ext cx="2004061" cy="261610"/>
          </a:xfrm>
          <a:prstGeom prst="rect">
            <a:avLst/>
          </a:prstGeom>
          <a:solidFill>
            <a:srgbClr val="D98A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cap="small" dirty="0"/>
              <a:t>sévère déshydratation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E050574-27A8-40E1-83C9-1FF7FDCC487C}"/>
              </a:ext>
            </a:extLst>
          </p:cNvPr>
          <p:cNvSpPr txBox="1"/>
          <p:nvPr/>
        </p:nvSpPr>
        <p:spPr>
          <a:xfrm>
            <a:off x="985158" y="4616952"/>
            <a:ext cx="1078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ABE37"/>
                </a:solidFill>
              </a:rPr>
              <a:t>2. </a:t>
            </a:r>
            <a:r>
              <a:rPr lang="fr-FR" b="1" dirty="0"/>
              <a:t>Vous allez régulièrement aux toilettes</a:t>
            </a:r>
          </a:p>
          <a:p>
            <a:r>
              <a:rPr lang="fr-FR" dirty="0"/>
              <a:t>Vous êtes suffisamment hydraté(e) pour produire de l’urine et des fèces afin d’éliminer les déchets de l’organisme.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F94E8F48-5063-439F-A97E-E8CE2D575A60}"/>
              </a:ext>
            </a:extLst>
          </p:cNvPr>
          <p:cNvSpPr txBox="1"/>
          <p:nvPr/>
        </p:nvSpPr>
        <p:spPr>
          <a:xfrm>
            <a:off x="902428" y="5581052"/>
            <a:ext cx="771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ABE37"/>
                </a:solidFill>
              </a:rPr>
              <a:t>3. </a:t>
            </a:r>
            <a:r>
              <a:rPr lang="fr-FR" b="1" dirty="0"/>
              <a:t>Vous transpirez suffisamment</a:t>
            </a:r>
          </a:p>
          <a:p>
            <a:r>
              <a:rPr lang="fr-FR" dirty="0"/>
              <a:t>Votre thermorégulation fonctionne correctement</a:t>
            </a:r>
          </a:p>
        </p:txBody>
      </p:sp>
    </p:spTree>
    <p:extLst>
      <p:ext uri="{BB962C8B-B14F-4D97-AF65-F5344CB8AC3E}">
        <p14:creationId xmlns:p14="http://schemas.microsoft.com/office/powerpoint/2010/main" val="90155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86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75066A-0E84-40A6-A752-1121838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Risques de la déshydratation</a:t>
            </a:r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6BCB86CF-8488-41EC-891F-5A045E12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" y="5684567"/>
            <a:ext cx="917773" cy="9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29">
            <a:extLst>
              <a:ext uri="{FF2B5EF4-FFF2-40B4-BE49-F238E27FC236}">
                <a16:creationId xmlns:a16="http://schemas.microsoft.com/office/drawing/2014/main" id="{56526705-7ACD-45D7-B2FE-6A6542220625}"/>
              </a:ext>
            </a:extLst>
          </p:cNvPr>
          <p:cNvSpPr txBox="1">
            <a:spLocks/>
          </p:cNvSpPr>
          <p:nvPr/>
        </p:nvSpPr>
        <p:spPr>
          <a:xfrm>
            <a:off x="9192914" y="6287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EFE7FDA-422B-4EF1-BFE5-16348A14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02824"/>
            <a:ext cx="10515600" cy="47606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b="1" kern="0" dirty="0"/>
              <a:t>Impact négatif sur la performance </a:t>
            </a:r>
            <a:r>
              <a:rPr lang="fr-FR" sz="2000" kern="0" dirty="0"/>
              <a:t>: diminution des capacités aérobies et cognitives dès 2% de déshydratation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kern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kern="0" dirty="0"/>
              <a:t>Augmentation du rythme cardiaque, </a:t>
            </a:r>
            <a:r>
              <a:rPr lang="fr-FR" sz="2000" b="1" kern="0" dirty="0"/>
              <a:t>fatigue cardiovasculaire</a:t>
            </a:r>
            <a:r>
              <a:rPr lang="fr-FR" sz="2000" kern="0" dirty="0"/>
              <a:t> (sang plus visqueux)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000" kern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kern="0" dirty="0"/>
              <a:t> Augmentation du temps de réaction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kern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kern="0" dirty="0"/>
              <a:t> Diminution de la concentration, de la lucidité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kern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kern="0" dirty="0"/>
              <a:t> Douleurs musculaires et tendineuses, crampes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kern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kern="0" dirty="0"/>
              <a:t> </a:t>
            </a:r>
            <a:r>
              <a:rPr lang="fr-FR" sz="2000" b="1" kern="0" dirty="0"/>
              <a:t>Blessures musculaires et tendineuses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kern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kern="0" dirty="0"/>
              <a:t>Diminution de la capacité de sudation et donc de la capacité de thermorégulation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kern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b="1" kern="0" dirty="0"/>
              <a:t>Rétention d’eau </a:t>
            </a:r>
            <a:r>
              <a:rPr lang="fr-FR" sz="2000" kern="0" dirty="0"/>
              <a:t>(=prise de poids)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kern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kern="0" dirty="0"/>
              <a:t>Difficulté à perdre son poids dans les derniers jours avant la pesée</a:t>
            </a:r>
          </a:p>
          <a:p>
            <a:pPr lvl="1"/>
            <a:endParaRPr lang="fr-FR" sz="2000" dirty="0"/>
          </a:p>
        </p:txBody>
      </p:sp>
      <p:pic>
        <p:nvPicPr>
          <p:cNvPr id="15" name="Image 1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EFCF72C2-0915-438A-AC1B-FDF259042B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7" t="19771" r="21334" b="20170"/>
          <a:stretch/>
        </p:blipFill>
        <p:spPr>
          <a:xfrm>
            <a:off x="10352312" y="4712384"/>
            <a:ext cx="1043687" cy="10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5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75066A-0E84-40A6-A752-1121838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Quelle eau boire ?</a:t>
            </a:r>
          </a:p>
        </p:txBody>
      </p:sp>
      <p:pic>
        <p:nvPicPr>
          <p:cNvPr id="5" name="Picture 2" descr="France Judo - Home | Facebook">
            <a:extLst>
              <a:ext uri="{FF2B5EF4-FFF2-40B4-BE49-F238E27FC236}">
                <a16:creationId xmlns:a16="http://schemas.microsoft.com/office/drawing/2014/main" id="{6BCB86CF-8488-41EC-891F-5A045E124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" y="5684567"/>
            <a:ext cx="917773" cy="9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29">
            <a:extLst>
              <a:ext uri="{FF2B5EF4-FFF2-40B4-BE49-F238E27FC236}">
                <a16:creationId xmlns:a16="http://schemas.microsoft.com/office/drawing/2014/main" id="{56526705-7ACD-45D7-B2FE-6A6542220625}"/>
              </a:ext>
            </a:extLst>
          </p:cNvPr>
          <p:cNvSpPr txBox="1">
            <a:spLocks/>
          </p:cNvSpPr>
          <p:nvPr/>
        </p:nvSpPr>
        <p:spPr>
          <a:xfrm>
            <a:off x="9192914" y="6287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Laurie-Anne Marquet, PhD</a:t>
            </a:r>
          </a:p>
          <a:p>
            <a:r>
              <a:rPr lang="fr-FR" dirty="0"/>
              <a:t>Laurie-anne.marquet@outlook.fr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EFE7FDA-422B-4EF1-BFE5-16348A14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0706"/>
            <a:ext cx="5257800" cy="47606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b="1" kern="0" cap="small" dirty="0"/>
              <a:t>Au petit-déjeuner  : </a:t>
            </a:r>
            <a:r>
              <a:rPr lang="fr-FR" sz="1800" kern="0" dirty="0"/>
              <a:t>eau de source, eau du robinet, thé, café, lait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b="1" kern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b="1" kern="0" cap="small" dirty="0"/>
              <a:t>Dans la journée : </a:t>
            </a:r>
            <a:r>
              <a:rPr lang="fr-FR" sz="1800" kern="0" dirty="0"/>
              <a:t>eau de source, eau du robinet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kern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b="1" kern="0" cap="small" dirty="0"/>
              <a:t>A l’entraînement : </a:t>
            </a:r>
            <a:r>
              <a:rPr lang="fr-FR" sz="1800" kern="0" dirty="0"/>
              <a:t>eau de source, eau du robinet, eau gazeuse fortement minéralisée (type St </a:t>
            </a:r>
            <a:r>
              <a:rPr lang="fr-FR" sz="1800" kern="0" dirty="0" err="1"/>
              <a:t>Yorre</a:t>
            </a:r>
            <a:r>
              <a:rPr lang="fr-FR" sz="1800" kern="0" dirty="0"/>
              <a:t>), boisson d’effort (selon l’intensité de la séance)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kern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b="1" kern="0" cap="small" dirty="0"/>
              <a:t>En récupération : </a:t>
            </a:r>
            <a:r>
              <a:rPr lang="fr-FR" sz="1800" kern="0" dirty="0"/>
              <a:t>eau gazeuse fortement minéralisée (type St </a:t>
            </a:r>
            <a:r>
              <a:rPr lang="fr-FR" sz="1800" kern="0" dirty="0" err="1"/>
              <a:t>Yorre</a:t>
            </a:r>
            <a:r>
              <a:rPr lang="fr-FR" sz="1800" kern="0" dirty="0"/>
              <a:t>), lait, boisson de récupération (selon l’intensité de la séance et les objectifs de chacun)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kern="0" dirty="0"/>
          </a:p>
          <a:p>
            <a:pPr lvl="1"/>
            <a:endParaRPr lang="fr-FR" sz="2000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5" name="Graphique 14">
                <a:extLst>
                  <a:ext uri="{FF2B5EF4-FFF2-40B4-BE49-F238E27FC236}">
                    <a16:creationId xmlns:a16="http://schemas.microsoft.com/office/drawing/2014/main" id="{04C6F0AB-6A85-4677-809B-C48BF2B767E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2074538"/>
                  </p:ext>
                </p:extLst>
              </p:nvPr>
            </p:nvGraphicFramePr>
            <p:xfrm>
              <a:off x="6095998" y="1590741"/>
              <a:ext cx="5879918" cy="514098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5" name="Graphique 14">
                <a:extLst>
                  <a:ext uri="{FF2B5EF4-FFF2-40B4-BE49-F238E27FC236}">
                    <a16:creationId xmlns:a16="http://schemas.microsoft.com/office/drawing/2014/main" id="{04C6F0AB-6A85-4677-809B-C48BF2B767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5998" y="1590741"/>
                <a:ext cx="5879918" cy="5140985"/>
              </a:xfrm>
              <a:prstGeom prst="rect">
                <a:avLst/>
              </a:prstGeom>
            </p:spPr>
          </p:pic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7CFF0435-B5C0-462C-9A0D-2DE48423AFA8}"/>
              </a:ext>
            </a:extLst>
          </p:cNvPr>
          <p:cNvSpPr txBox="1"/>
          <p:nvPr/>
        </p:nvSpPr>
        <p:spPr>
          <a:xfrm>
            <a:off x="6467841" y="6159132"/>
            <a:ext cx="323165" cy="5078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900" dirty="0">
                <a:solidFill>
                  <a:srgbClr val="595959"/>
                </a:solidFill>
              </a:rPr>
              <a:t>ors</a:t>
            </a:r>
          </a:p>
        </p:txBody>
      </p:sp>
    </p:spTree>
    <p:extLst>
      <p:ext uri="{BB962C8B-B14F-4D97-AF65-F5344CB8AC3E}">
        <p14:creationId xmlns:p14="http://schemas.microsoft.com/office/powerpoint/2010/main" val="374605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556</Words>
  <Application>Microsoft Office PowerPoint</Application>
  <PresentationFormat>Grand écran</PresentationFormat>
  <Paragraphs>105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L’Hydratation</vt:lpstr>
      <vt:lpstr>L’hydratation</vt:lpstr>
      <vt:lpstr>Plan hydrique</vt:lpstr>
      <vt:lpstr>Comment savoir si je suis bien hydraté (e) ?</vt:lpstr>
      <vt:lpstr>Risques de la déshydratation</vt:lpstr>
      <vt:lpstr>Quelle eau boire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 l’après-pesée</dc:title>
  <dc:creator>Laurie-Anne</dc:creator>
  <cp:lastModifiedBy>Laurie-Anne</cp:lastModifiedBy>
  <cp:revision>18</cp:revision>
  <dcterms:created xsi:type="dcterms:W3CDTF">2022-02-22T16:52:33Z</dcterms:created>
  <dcterms:modified xsi:type="dcterms:W3CDTF">2022-03-11T13:00:33Z</dcterms:modified>
</cp:coreProperties>
</file>