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1067" r:id="rId4"/>
    <p:sldId id="1069" r:id="rId5"/>
    <p:sldId id="1071" r:id="rId6"/>
    <p:sldId id="1070" r:id="rId7"/>
    <p:sldId id="1068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8A4C"/>
    <a:srgbClr val="2D4D86"/>
    <a:srgbClr val="EABE37"/>
    <a:srgbClr val="D98A2B"/>
    <a:srgbClr val="E59D24"/>
    <a:srgbClr val="FFFFFF"/>
    <a:srgbClr val="F3E453"/>
    <a:srgbClr val="F6F07E"/>
    <a:srgbClr val="FBF4A6"/>
    <a:srgbClr val="FEF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3F226-5224-445A-86E4-4BE42BED158F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0D797-B961-4DC9-BE6A-55A5B5D5A5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21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509DC-A5F6-4023-948F-6C28A2301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4A704F-D1D8-449B-909F-EF0626BDD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98E4F9-3AC4-4F91-9409-F4555AE9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AABC00-3DBB-4E2D-987D-C5A88DA6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53B094-6BF7-4C4B-B674-E6FCAE787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43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625BB-88A1-4B1E-AD90-DA7E588B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84AC74-DD5E-4BD5-93AA-B09B725D1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C8E3B5-B040-428D-AEDA-DD04FC230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A97E8A-4B2E-4727-9FEB-F9E3245EF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3A6655-2D1E-4F7A-81F2-8A2ECC92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12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B0216F4-6BB4-4646-A3E8-4D24FE8086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22E706-628C-49E5-AA72-174492709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97592C-81B5-4C46-B563-79EEBD30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CA1AA-A82A-410A-9992-7852B23E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89C05F-40A5-4E95-B482-E5C0C95BE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54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D02C4-E479-45A3-BC78-7213291F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B1A2D8-DCF4-49BB-BF5C-432B44BDF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BF88C-706C-4AEB-A4D8-C35CBAE8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1EDFA1-0C4A-465B-9DAA-9705898C7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CBA4CB-E588-4FE5-A541-CCFF5FF5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61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286D5-2F97-4D28-841E-A6A16E8DB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DA0FC4-9646-42CA-B1BB-5C41EFD50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A600D0-96DA-4435-A509-FC5A7B50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92CFB-4DF2-400A-8698-FC668BC9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661333-FF8F-4728-A6ED-A2DB66B8E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82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E039EA-C570-4737-A0C6-648A4DDF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AA1F0-D982-4E36-B221-C96E50C01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1A10E2-10EB-49F7-ABB4-1D2AF13C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0C23212-E427-49D1-A66E-10F90855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216E1C-A9BD-4320-9737-5B7AF159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78CAC8-E08D-4B9E-9681-ADD00F99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0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86D95-A264-4265-9E85-D0D417B0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068631-FCCA-46D5-9C76-170D2F1C5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E0F0A-18FB-4A25-B526-D3BBFB213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C13E57-B4F6-4DC4-BA33-ED8E0C8DAB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BD458F1-8434-4E71-A613-0177726AAD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EEDC51-B075-46CA-AB82-D0D91E43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ED1E36-6DC3-4B85-AD7D-FC8F0128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4A637E-57D3-4451-B64B-8D178505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1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A8CCC-69E2-4997-B4D4-ED2854CC6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319622-5906-49C7-9F2B-2373370B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5B899-4685-49C8-BC1D-8D96956EF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E154C1F-4AB1-43EF-87B5-7181EF69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22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0120BF-5F4E-409B-BFAF-D07BAE06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31D809-0BE7-4AE8-9511-384BA3ED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CB05FA-D168-492A-9C5E-6625807E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57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145FB-437F-4FEE-9999-75813A74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3FB54-A7BA-4D93-BB41-E3DF027E4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F6737E-94E8-4181-8A9C-A9DE9530D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074A0-7CA4-4693-8319-B36DA432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24EFA4-C882-4AA4-862D-5BBD574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6AFFE-2A60-4A4C-8CEF-AC9DAFBDE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06859-AEF3-48F7-BFA7-CF2616DB3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8D863E-EF35-4349-BB86-6D61443DE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A4D7EF-2921-4E07-8561-03325594E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09EF76-73EA-4355-A0F0-DA653FB28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342813-202F-492A-A2E1-E0A8007E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928719-4C1D-4B15-B89B-E7BBF73A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7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C11DD0-97B1-404F-8181-A74FE77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0850FA-D21E-4633-B57E-DB0883D00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6AAC96-D53E-45E1-938B-A2C92FCC3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4D1F-72FF-4A88-AFE0-24D9CE1F14CE}" type="datetimeFigureOut">
              <a:rPr lang="fr-FR" smtClean="0"/>
              <a:t>11/03/2022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881B3-FC01-446D-8F2B-E2CC1BD07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38AB67-D6EA-41EA-B7D5-3FB5DB7A0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6BEC-B238-4464-8E02-47FBB0C43C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55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835C04-2E94-4FFA-AB73-886760A31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r>
              <a:rPr lang="fr-FR" sz="7200" dirty="0">
                <a:solidFill>
                  <a:srgbClr val="FFFFFF"/>
                </a:solidFill>
              </a:rPr>
              <a:t>Nutrition et entraînement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3413A112-BE30-4F1A-B3C2-5F886E013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227" y="4399403"/>
            <a:ext cx="1835546" cy="183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space réservé du numéro de diapositive 29">
            <a:extLst>
              <a:ext uri="{FF2B5EF4-FFF2-40B4-BE49-F238E27FC236}">
                <a16:creationId xmlns:a16="http://schemas.microsoft.com/office/drawing/2014/main" id="{BBA37AC0-8AF2-4C17-8C3B-5D8FA4E3EB3A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1215E67-0816-4F17-92B2-A2A43B309900}"/>
              </a:ext>
            </a:extLst>
          </p:cNvPr>
          <p:cNvSpPr txBox="1"/>
          <p:nvPr/>
        </p:nvSpPr>
        <p:spPr>
          <a:xfrm>
            <a:off x="1056637" y="6211669"/>
            <a:ext cx="10078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Fiche qui ne se substitue pas à un suivi nutritionnel. </a:t>
            </a:r>
          </a:p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Prenez rendez-vous avec un professionnel.</a:t>
            </a:r>
          </a:p>
        </p:txBody>
      </p:sp>
    </p:spTree>
    <p:extLst>
      <p:ext uri="{BB962C8B-B14F-4D97-AF65-F5344CB8AC3E}">
        <p14:creationId xmlns:p14="http://schemas.microsoft.com/office/powerpoint/2010/main" val="55951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Les objectifs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A18043C8-EFB0-4964-AB23-987A1E9BA1ED}"/>
              </a:ext>
            </a:extLst>
          </p:cNvPr>
          <p:cNvSpPr txBox="1">
            <a:spLocks/>
          </p:cNvSpPr>
          <p:nvPr/>
        </p:nvSpPr>
        <p:spPr>
          <a:xfrm>
            <a:off x="992776" y="1891970"/>
            <a:ext cx="10515600" cy="4516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2400" b="1" dirty="0"/>
              <a:t>Assurer des entraînements de qualité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24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2400" b="1" dirty="0"/>
              <a:t>Bien récupérer</a:t>
            </a:r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endParaRPr lang="fr-FR" sz="2400" b="1" dirty="0"/>
          </a:p>
          <a:p>
            <a:pPr marL="514350" indent="-514350">
              <a:buClr>
                <a:schemeClr val="accent4">
                  <a:lumMod val="75000"/>
                </a:schemeClr>
              </a:buClr>
              <a:buFont typeface="Arial" panose="020B0604020202020204" pitchFamily="34" charset="0"/>
              <a:buAutoNum type="arabicPeriod"/>
            </a:pPr>
            <a:r>
              <a:rPr lang="fr-FR" sz="2400" b="1" dirty="0"/>
              <a:t>Diminuer la fatigue</a:t>
            </a:r>
            <a:endParaRPr lang="fr-FR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7511A9-7A83-415E-B11A-DE4BCA92DAC0}"/>
              </a:ext>
            </a:extLst>
          </p:cNvPr>
          <p:cNvSpPr/>
          <p:nvPr/>
        </p:nvSpPr>
        <p:spPr>
          <a:xfrm>
            <a:off x="10835641" y="6053223"/>
            <a:ext cx="887642" cy="6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10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Problématiques de l’entraînement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7511A9-7A83-415E-B11A-DE4BCA92DAC0}"/>
              </a:ext>
            </a:extLst>
          </p:cNvPr>
          <p:cNvSpPr/>
          <p:nvPr/>
        </p:nvSpPr>
        <p:spPr>
          <a:xfrm>
            <a:off x="10835641" y="6053223"/>
            <a:ext cx="887642" cy="6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10D4B243-984D-40E9-8AAE-09606795299B}"/>
              </a:ext>
            </a:extLst>
          </p:cNvPr>
          <p:cNvSpPr txBox="1">
            <a:spLocks/>
          </p:cNvSpPr>
          <p:nvPr/>
        </p:nvSpPr>
        <p:spPr>
          <a:xfrm>
            <a:off x="924450" y="1353503"/>
            <a:ext cx="10571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srgbClr val="D1A83C"/>
                </a:solidFill>
                <a:latin typeface="+mn-lt"/>
              </a:rPr>
              <a:t>A l’effort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065EDE-04DB-4A2D-85BB-ADDB2A6581F6}"/>
              </a:ext>
            </a:extLst>
          </p:cNvPr>
          <p:cNvSpPr/>
          <p:nvPr/>
        </p:nvSpPr>
        <p:spPr>
          <a:xfrm>
            <a:off x="1778295" y="4845347"/>
            <a:ext cx="8864166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b="1" kern="0" dirty="0"/>
              <a:t>Afin de garantir une capacité et une qualité de travail, </a:t>
            </a:r>
            <a:r>
              <a:rPr lang="fr-FR" kern="0" dirty="0"/>
              <a:t>il est donc nécessaire d’apporter, sur les séances </a:t>
            </a:r>
            <a:r>
              <a:rPr lang="fr-FR" u="sng" kern="0" dirty="0"/>
              <a:t>les plus longues et intenses </a:t>
            </a:r>
            <a:r>
              <a:rPr lang="fr-FR" kern="0" dirty="0"/>
              <a:t>(dans la semaine, en stage) 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1600" b="1" kern="0" dirty="0"/>
              <a:t>De l’eau </a:t>
            </a:r>
            <a:r>
              <a:rPr lang="fr-FR" sz="1600" kern="0" dirty="0"/>
              <a:t>(500mL à 1L/h)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1600" b="1" kern="0" dirty="0"/>
              <a:t>Des glucides </a:t>
            </a:r>
            <a:r>
              <a:rPr lang="fr-FR" sz="1600" kern="0" dirty="0"/>
              <a:t>(boisson d’effort, jus de raisin/pomme, compote)</a:t>
            </a:r>
          </a:p>
          <a:p>
            <a:pPr marL="342900" indent="-342900">
              <a:buFont typeface="Wingdings" pitchFamily="2" charset="2"/>
              <a:buChar char="ü"/>
            </a:pPr>
            <a:endParaRPr lang="fr-FR" sz="1600" b="1" kern="0" dirty="0"/>
          </a:p>
          <a:p>
            <a:endParaRPr lang="fr-FR" sz="1600" b="1" kern="0" dirty="0"/>
          </a:p>
          <a:p>
            <a:r>
              <a:rPr lang="fr-FR" sz="1200" i="1" kern="0" dirty="0"/>
              <a:t>En prenant en compte les problématiques de poids et de gestion de la composition corporelle, qui sont individuelles.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788A3D-FDE3-4D26-AAFB-8B2752FA0198}"/>
              </a:ext>
            </a:extLst>
          </p:cNvPr>
          <p:cNvSpPr/>
          <p:nvPr/>
        </p:nvSpPr>
        <p:spPr>
          <a:xfrm>
            <a:off x="924450" y="2271488"/>
            <a:ext cx="101948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kern="0" dirty="0"/>
              <a:t>L’apparition de la fatigue </a:t>
            </a:r>
            <a:r>
              <a:rPr lang="fr-FR" sz="2000" kern="0" dirty="0"/>
              <a:t>(incapacité à mettre de la vitesse, de la puissance, manque de lucidité)</a:t>
            </a:r>
            <a:r>
              <a:rPr lang="fr-FR" sz="2000" b="1" kern="0" dirty="0"/>
              <a:t> </a:t>
            </a:r>
            <a:r>
              <a:rPr lang="fr-FR" sz="2000" kern="0" dirty="0"/>
              <a:t>est due à :</a:t>
            </a:r>
          </a:p>
          <a:p>
            <a:endParaRPr lang="fr-FR" sz="2000" kern="0" dirty="0"/>
          </a:p>
          <a:p>
            <a:pPr>
              <a:buFontTx/>
              <a:buChar char="-"/>
            </a:pPr>
            <a:r>
              <a:rPr lang="fr-FR" sz="2000" b="1" kern="0" dirty="0"/>
              <a:t> la déshydratation</a:t>
            </a:r>
          </a:p>
          <a:p>
            <a:pPr>
              <a:buFontTx/>
              <a:buChar char="-"/>
            </a:pPr>
            <a:endParaRPr lang="fr-FR" sz="2000" b="1" kern="0" dirty="0"/>
          </a:p>
          <a:p>
            <a:pPr>
              <a:buFontTx/>
              <a:buChar char="-"/>
            </a:pPr>
            <a:r>
              <a:rPr lang="fr-FR" sz="2000" b="1" kern="0" dirty="0"/>
              <a:t> la diminution de la disponibilité en glucides : </a:t>
            </a:r>
            <a:r>
              <a:rPr lang="fr-FR" sz="2000" kern="0" dirty="0"/>
              <a:t>les stocks ne sont pas suffisants pour fournir les muscles en énergie sur des entraînements type randoris +++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4042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A l’entraînement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7511A9-7A83-415E-B11A-DE4BCA92DAC0}"/>
              </a:ext>
            </a:extLst>
          </p:cNvPr>
          <p:cNvSpPr/>
          <p:nvPr/>
        </p:nvSpPr>
        <p:spPr>
          <a:xfrm>
            <a:off x="10835640" y="6020033"/>
            <a:ext cx="887642" cy="6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BD7FBDF-BB9B-49B2-A967-022A95EDE0F5}"/>
              </a:ext>
            </a:extLst>
          </p:cNvPr>
          <p:cNvSpPr txBox="1"/>
          <p:nvPr/>
        </p:nvSpPr>
        <p:spPr>
          <a:xfrm>
            <a:off x="992775" y="1723221"/>
            <a:ext cx="103632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cap="small" dirty="0">
                <a:solidFill>
                  <a:schemeClr val="accent4">
                    <a:lumMod val="75000"/>
                  </a:schemeClr>
                </a:solidFill>
              </a:rPr>
              <a:t>Boisson d’effort</a:t>
            </a:r>
          </a:p>
          <a:p>
            <a:r>
              <a:rPr lang="fr-FR" sz="1400" b="1" dirty="0"/>
              <a:t>Apport énergétique  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Pendant les séances randoris +++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Pendant les entraînements de muscu pour ceux en prise de masse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Après la pesée pour refaire les stocks énergétiques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Pendant la compétition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endParaRPr lang="fr-FR" sz="1400" dirty="0"/>
          </a:p>
          <a:p>
            <a:r>
              <a:rPr lang="fr-FR" sz="1400" b="1" dirty="0"/>
              <a:t>Permet de retarder l’apparition de la fatigue, améliore la qualité de l’entraînement, grâce à l’apport en glucides. Améliore l’hydratation grâce à l’apport en sels minéraux.</a:t>
            </a:r>
          </a:p>
          <a:p>
            <a:endParaRPr lang="fr-FR" sz="1400" b="1" dirty="0"/>
          </a:p>
          <a:p>
            <a:r>
              <a:rPr lang="fr-FR" sz="1400" b="1" dirty="0"/>
              <a:t>A l’entraînement, apport régulier </a:t>
            </a:r>
            <a:r>
              <a:rPr lang="fr-FR" sz="1400" b="1" u="sng" dirty="0"/>
              <a:t>2-3 gorgées toutes les 15-20min.</a:t>
            </a:r>
          </a:p>
          <a:p>
            <a:r>
              <a:rPr lang="fr-FR" sz="1400" b="1" dirty="0"/>
              <a:t>Coupler à une </a:t>
            </a:r>
            <a:r>
              <a:rPr lang="fr-FR" sz="1400" b="1" u="sng" dirty="0"/>
              <a:t>bouteille d’eau </a:t>
            </a:r>
            <a:r>
              <a:rPr lang="fr-FR" sz="1400" b="1" dirty="0"/>
              <a:t>pour se rincer la bouche et s’hydrater </a:t>
            </a:r>
            <a:r>
              <a:rPr lang="fr-FR" sz="1400" dirty="0"/>
              <a:t>(500mL-1L/h)</a:t>
            </a:r>
          </a:p>
          <a:p>
            <a:pPr>
              <a:buClr>
                <a:srgbClr val="122255"/>
              </a:buClr>
            </a:pPr>
            <a:endParaRPr lang="fr-FR" sz="1400" dirty="0"/>
          </a:p>
          <a:p>
            <a:endParaRPr lang="fr-FR" sz="1400" dirty="0"/>
          </a:p>
          <a:p>
            <a:endParaRPr lang="fr-FR" sz="1400" dirty="0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4573E038-5A7D-466A-AAE1-0706E1872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170" y="5065825"/>
            <a:ext cx="391648" cy="787601"/>
          </a:xfrm>
          <a:prstGeom prst="rect">
            <a:avLst/>
          </a:prstGeom>
        </p:spPr>
      </p:pic>
      <p:pic>
        <p:nvPicPr>
          <p:cNvPr id="24" name="Image 23" descr="Une image contenant texte&#10;&#10;Description générée automatiquement">
            <a:extLst>
              <a:ext uri="{FF2B5EF4-FFF2-40B4-BE49-F238E27FC236}">
                <a16:creationId xmlns:a16="http://schemas.microsoft.com/office/drawing/2014/main" id="{B8C4C189-447E-4F82-9F38-6030D33C9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5" y="4972408"/>
            <a:ext cx="1047925" cy="1047925"/>
          </a:xfrm>
          <a:prstGeom prst="rect">
            <a:avLst/>
          </a:prstGeom>
        </p:spPr>
      </p:pic>
      <p:pic>
        <p:nvPicPr>
          <p:cNvPr id="25" name="Picture 2" descr="Judo aux Jeux africains de 1965 — Wikipédia">
            <a:extLst>
              <a:ext uri="{FF2B5EF4-FFF2-40B4-BE49-F238E27FC236}">
                <a16:creationId xmlns:a16="http://schemas.microsoft.com/office/drawing/2014/main" id="{BC043A5A-F6BA-4A79-9454-D83054AF7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952" y="1723221"/>
            <a:ext cx="557193" cy="55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05A73B3F-3B93-4EDC-8F13-36AD5F3548E9}"/>
              </a:ext>
            </a:extLst>
          </p:cNvPr>
          <p:cNvSpPr txBox="1"/>
          <p:nvPr/>
        </p:nvSpPr>
        <p:spPr>
          <a:xfrm>
            <a:off x="10854380" y="1789726"/>
            <a:ext cx="135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/>
              <a:t>pendant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1D7CD1C-B438-4084-922C-38B227F9C4AC}"/>
              </a:ext>
            </a:extLst>
          </p:cNvPr>
          <p:cNvSpPr txBox="1"/>
          <p:nvPr/>
        </p:nvSpPr>
        <p:spPr>
          <a:xfrm>
            <a:off x="1902331" y="4992034"/>
            <a:ext cx="7233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rgbClr val="122255"/>
                </a:solidFill>
              </a:rPr>
              <a:t>Boisson hydratation </a:t>
            </a:r>
            <a:r>
              <a:rPr lang="fr-FR" b="1" cap="small" dirty="0" err="1">
                <a:solidFill>
                  <a:srgbClr val="122255"/>
                </a:solidFill>
              </a:rPr>
              <a:t>apurna</a:t>
            </a:r>
            <a:endParaRPr lang="fr-FR" b="1" cap="small" dirty="0">
              <a:solidFill>
                <a:srgbClr val="122255"/>
              </a:solidFill>
            </a:endParaRPr>
          </a:p>
          <a:p>
            <a:r>
              <a:rPr lang="fr-FR" sz="1400" dirty="0"/>
              <a:t>2 cuillères dans 500mL d’eau</a:t>
            </a:r>
          </a:p>
          <a:p>
            <a:endParaRPr lang="fr-FR" b="1" cap="small" dirty="0">
              <a:solidFill>
                <a:srgbClr val="122255"/>
              </a:solidFill>
            </a:endParaRPr>
          </a:p>
          <a:p>
            <a:endParaRPr lang="fr-FR" b="1" cap="small" dirty="0">
              <a:solidFill>
                <a:srgbClr val="122255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595D526-964F-44D6-995C-20E704A5B805}"/>
              </a:ext>
            </a:extLst>
          </p:cNvPr>
          <p:cNvSpPr txBox="1"/>
          <p:nvPr/>
        </p:nvSpPr>
        <p:spPr>
          <a:xfrm>
            <a:off x="6957887" y="4992034"/>
            <a:ext cx="471667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cap="small" dirty="0">
                <a:solidFill>
                  <a:srgbClr val="122255"/>
                </a:solidFill>
              </a:rPr>
              <a:t>Boisson d’effort maison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250mL de jus de raisin/pomme + 750mL d’eau + 1g de sel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250mL de jus de raisin/pomme + 750mL de St </a:t>
            </a:r>
            <a:r>
              <a:rPr lang="fr-FR" sz="1400" dirty="0" err="1"/>
              <a:t>Yorre</a:t>
            </a:r>
            <a:endParaRPr lang="fr-FR" sz="1400" dirty="0"/>
          </a:p>
        </p:txBody>
      </p:sp>
      <p:pic>
        <p:nvPicPr>
          <p:cNvPr id="29" name="Image 28" descr="jus de raisin.jpeg">
            <a:extLst>
              <a:ext uri="{FF2B5EF4-FFF2-40B4-BE49-F238E27FC236}">
                <a16:creationId xmlns:a16="http://schemas.microsoft.com/office/drawing/2014/main" id="{4F1CFB44-3697-4E85-B842-E34EC90CAC0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78"/>
          <a:stretch/>
        </p:blipFill>
        <p:spPr>
          <a:xfrm>
            <a:off x="6095997" y="5042520"/>
            <a:ext cx="797168" cy="834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05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Problématiques de la récupération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7511A9-7A83-415E-B11A-DE4BCA92DAC0}"/>
              </a:ext>
            </a:extLst>
          </p:cNvPr>
          <p:cNvSpPr/>
          <p:nvPr/>
        </p:nvSpPr>
        <p:spPr>
          <a:xfrm>
            <a:off x="10835641" y="6053223"/>
            <a:ext cx="887642" cy="6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10D4B243-984D-40E9-8AAE-09606795299B}"/>
              </a:ext>
            </a:extLst>
          </p:cNvPr>
          <p:cNvSpPr txBox="1">
            <a:spLocks/>
          </p:cNvSpPr>
          <p:nvPr/>
        </p:nvSpPr>
        <p:spPr>
          <a:xfrm>
            <a:off x="924450" y="1353503"/>
            <a:ext cx="105718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srgbClr val="D1A83C"/>
                </a:solidFill>
                <a:latin typeface="+mn-lt"/>
              </a:rPr>
              <a:t>En récupération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065EDE-04DB-4A2D-85BB-ADDB2A6581F6}"/>
              </a:ext>
            </a:extLst>
          </p:cNvPr>
          <p:cNvSpPr/>
          <p:nvPr/>
        </p:nvSpPr>
        <p:spPr>
          <a:xfrm>
            <a:off x="1856902" y="4029378"/>
            <a:ext cx="8864166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kern="0" dirty="0"/>
              <a:t>Il est donc nécessaire d’apporter rapidement en récupération des séances </a:t>
            </a:r>
            <a:r>
              <a:rPr lang="fr-FR" u="sng" kern="0" dirty="0"/>
              <a:t>les plus longues et intenses </a:t>
            </a:r>
            <a:r>
              <a:rPr lang="fr-FR" kern="0" dirty="0"/>
              <a:t>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1600" b="1" kern="0" dirty="0"/>
              <a:t>De l’eau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1600" b="1" kern="0" dirty="0"/>
              <a:t>Des glucides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fr-FR" sz="1600" b="1" kern="0" dirty="0"/>
              <a:t>Des protéines</a:t>
            </a:r>
          </a:p>
          <a:p>
            <a:pPr marL="342900" indent="-342900">
              <a:buFont typeface="Wingdings" pitchFamily="2" charset="2"/>
              <a:buChar char="ü"/>
            </a:pPr>
            <a:endParaRPr lang="fr-FR" sz="1600" b="1" kern="0" dirty="0"/>
          </a:p>
          <a:p>
            <a:r>
              <a:rPr lang="fr-FR" sz="1600" b="1" kern="0" dirty="0"/>
              <a:t>Sous forme de collation de récupération ou via le repas, si celui-ci a lieu dans les 45min suivant la fin de l’entraînement.</a:t>
            </a:r>
          </a:p>
          <a:p>
            <a:endParaRPr lang="fr-FR" sz="1600" b="1" kern="0" dirty="0"/>
          </a:p>
          <a:p>
            <a:r>
              <a:rPr lang="fr-FR" sz="1200" i="1" kern="0" dirty="0"/>
              <a:t>En prenant en compte les problématiques de poids et de gestion de la composition corporelle, qui sont individuelles.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788A3D-FDE3-4D26-AAFB-8B2752FA0198}"/>
              </a:ext>
            </a:extLst>
          </p:cNvPr>
          <p:cNvSpPr/>
          <p:nvPr/>
        </p:nvSpPr>
        <p:spPr>
          <a:xfrm>
            <a:off x="924450" y="2199677"/>
            <a:ext cx="101948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kern="0" dirty="0"/>
              <a:t>3 priorités :</a:t>
            </a:r>
            <a:endParaRPr lang="fr-FR" sz="2000" kern="0" dirty="0"/>
          </a:p>
          <a:p>
            <a:endParaRPr lang="fr-FR" sz="2000" kern="0" dirty="0"/>
          </a:p>
          <a:p>
            <a:pPr>
              <a:buFontTx/>
              <a:buChar char="-"/>
            </a:pPr>
            <a:r>
              <a:rPr lang="fr-FR" sz="2000" b="1" kern="0" dirty="0"/>
              <a:t> Réhydrater </a:t>
            </a:r>
            <a:r>
              <a:rPr lang="fr-FR" sz="2000" b="1" kern="0" dirty="0">
                <a:sym typeface="Wingdings" panose="05000000000000000000" pitchFamily="2" charset="2"/>
              </a:rPr>
              <a:t> </a:t>
            </a:r>
            <a:r>
              <a:rPr lang="fr-FR" sz="2000" kern="0" dirty="0">
                <a:sym typeface="Wingdings" panose="05000000000000000000" pitchFamily="2" charset="2"/>
              </a:rPr>
              <a:t>eau</a:t>
            </a:r>
            <a:endParaRPr lang="fr-FR" sz="2000" kern="0" dirty="0"/>
          </a:p>
          <a:p>
            <a:pPr>
              <a:buFontTx/>
              <a:buChar char="-"/>
            </a:pPr>
            <a:r>
              <a:rPr lang="fr-FR" sz="2000" b="1" kern="0" dirty="0"/>
              <a:t> Ravitailler </a:t>
            </a:r>
            <a:r>
              <a:rPr lang="fr-FR" sz="2000" b="1" kern="0" dirty="0">
                <a:sym typeface="Wingdings" panose="05000000000000000000" pitchFamily="2" charset="2"/>
              </a:rPr>
              <a:t> </a:t>
            </a:r>
            <a:r>
              <a:rPr lang="fr-FR" sz="2000" kern="0" dirty="0">
                <a:sym typeface="Wingdings" panose="05000000000000000000" pitchFamily="2" charset="2"/>
              </a:rPr>
              <a:t>glucides</a:t>
            </a:r>
            <a:endParaRPr lang="fr-FR" sz="2000" kern="0" dirty="0"/>
          </a:p>
          <a:p>
            <a:pPr>
              <a:buFontTx/>
              <a:buChar char="-"/>
            </a:pPr>
            <a:r>
              <a:rPr lang="fr-FR" sz="2000" b="1" kern="0" dirty="0"/>
              <a:t> Réparer </a:t>
            </a:r>
            <a:r>
              <a:rPr lang="fr-FR" sz="2000" b="1" kern="0" dirty="0">
                <a:sym typeface="Wingdings" panose="05000000000000000000" pitchFamily="2" charset="2"/>
              </a:rPr>
              <a:t> </a:t>
            </a:r>
            <a:r>
              <a:rPr lang="fr-FR" sz="2000" kern="0" dirty="0">
                <a:sym typeface="Wingdings" panose="05000000000000000000" pitchFamily="2" charset="2"/>
              </a:rPr>
              <a:t>protéines</a:t>
            </a:r>
            <a:endParaRPr lang="fr-FR" sz="2000" kern="0" dirty="0"/>
          </a:p>
          <a:p>
            <a:pPr>
              <a:buFontTx/>
              <a:buChar char="-"/>
            </a:pPr>
            <a:endParaRPr lang="fr-FR" sz="2000" b="1" kern="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7CBA94-BCC7-4E6D-AE5C-80B586AA4050}"/>
              </a:ext>
            </a:extLst>
          </p:cNvPr>
          <p:cNvSpPr txBox="1"/>
          <p:nvPr/>
        </p:nvSpPr>
        <p:spPr>
          <a:xfrm>
            <a:off x="5250008" y="2746936"/>
            <a:ext cx="60785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kern="0" dirty="0"/>
              <a:t>Une des problématiques est </a:t>
            </a:r>
            <a:r>
              <a:rPr lang="fr-FR" sz="1800" u="sng" kern="0" dirty="0"/>
              <a:t>le timing</a:t>
            </a:r>
            <a:r>
              <a:rPr lang="fr-FR" sz="1800" kern="0" dirty="0"/>
              <a:t>. </a:t>
            </a:r>
            <a:r>
              <a:rPr lang="fr-FR" sz="1800" b="1" kern="0" dirty="0"/>
              <a:t>Plus vite les pertes sont comblées après la séance</a:t>
            </a:r>
            <a:r>
              <a:rPr lang="fr-FR" sz="1800" kern="0" dirty="0"/>
              <a:t> (surtout si celle-ci a été </a:t>
            </a:r>
            <a:r>
              <a:rPr lang="fr-FR" sz="1800" kern="0" dirty="0" err="1"/>
              <a:t>sollicitante</a:t>
            </a:r>
            <a:r>
              <a:rPr lang="fr-FR" sz="1800" kern="0" dirty="0"/>
              <a:t>), </a:t>
            </a:r>
            <a:r>
              <a:rPr lang="fr-FR" sz="1800" b="1" kern="0" dirty="0"/>
              <a:t>meilleure sera la récupération </a:t>
            </a:r>
            <a:r>
              <a:rPr lang="fr-FR" sz="1800" kern="0" dirty="0"/>
              <a:t>pour le prochain entraînement du lendemain.</a:t>
            </a:r>
            <a:endParaRPr lang="fr-FR" sz="1800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58AB993-D964-49AA-BB06-E08F89A1E429}"/>
              </a:ext>
            </a:extLst>
          </p:cNvPr>
          <p:cNvSpPr txBox="1"/>
          <p:nvPr/>
        </p:nvSpPr>
        <p:spPr>
          <a:xfrm>
            <a:off x="8889999" y="72708"/>
            <a:ext cx="3228839" cy="1477328"/>
          </a:xfrm>
          <a:prstGeom prst="rect">
            <a:avLst/>
          </a:prstGeom>
          <a:solidFill>
            <a:schemeClr val="bg1"/>
          </a:solidFill>
          <a:ln>
            <a:solidFill>
              <a:srgbClr val="2D4D8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BD8A4C"/>
                </a:solidFill>
              </a:rPr>
              <a:t>La récupération nutritionnelle est </a:t>
            </a:r>
            <a:r>
              <a:rPr lang="fr-FR" b="1" u="sng" dirty="0">
                <a:solidFill>
                  <a:srgbClr val="BD8A4C"/>
                </a:solidFill>
              </a:rPr>
              <a:t>complémentaire des autres stratégies de récupération </a:t>
            </a:r>
            <a:r>
              <a:rPr lang="fr-FR" b="1" dirty="0">
                <a:solidFill>
                  <a:srgbClr val="BD8A4C"/>
                </a:solidFill>
              </a:rPr>
              <a:t>(sommeil, bains froids, </a:t>
            </a:r>
            <a:r>
              <a:rPr lang="fr-FR" b="1" dirty="0" err="1">
                <a:solidFill>
                  <a:srgbClr val="BD8A4C"/>
                </a:solidFill>
              </a:rPr>
              <a:t>auto-massages</a:t>
            </a:r>
            <a:r>
              <a:rPr lang="fr-FR" b="1" dirty="0">
                <a:solidFill>
                  <a:srgbClr val="BD8A4C"/>
                </a:solidFill>
              </a:rPr>
              <a:t>, étirements)</a:t>
            </a:r>
          </a:p>
        </p:txBody>
      </p:sp>
    </p:spTree>
    <p:extLst>
      <p:ext uri="{BB962C8B-B14F-4D97-AF65-F5344CB8AC3E}">
        <p14:creationId xmlns:p14="http://schemas.microsoft.com/office/powerpoint/2010/main" val="178061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En récupération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9BF8D86-0958-4A38-94BE-D6E62E3E6861}"/>
              </a:ext>
            </a:extLst>
          </p:cNvPr>
          <p:cNvSpPr txBox="1"/>
          <p:nvPr/>
        </p:nvSpPr>
        <p:spPr>
          <a:xfrm>
            <a:off x="1440943" y="4393024"/>
            <a:ext cx="403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rgbClr val="122255"/>
                </a:solidFill>
              </a:rPr>
              <a:t>Isolat </a:t>
            </a:r>
            <a:r>
              <a:rPr lang="fr-FR" b="1" cap="small" dirty="0" err="1">
                <a:solidFill>
                  <a:srgbClr val="122255"/>
                </a:solidFill>
              </a:rPr>
              <a:t>Whey</a:t>
            </a:r>
            <a:r>
              <a:rPr lang="fr-FR" b="1" cap="small" dirty="0">
                <a:solidFill>
                  <a:srgbClr val="122255"/>
                </a:solidFill>
              </a:rPr>
              <a:t> Elite Apurna</a:t>
            </a:r>
          </a:p>
          <a:p>
            <a:r>
              <a:rPr lang="fr-FR" sz="1200" dirty="0">
                <a:latin typeface="+mj-lt"/>
              </a:rPr>
              <a:t>Récupération musculaire (28g de protéines) </a:t>
            </a:r>
          </a:p>
          <a:p>
            <a:r>
              <a:rPr lang="fr-FR" sz="1200" dirty="0">
                <a:latin typeface="+mj-lt"/>
              </a:rPr>
              <a:t> 2-3 cuillères dans 250mL d’eau ou de lait</a:t>
            </a:r>
          </a:p>
          <a:p>
            <a:r>
              <a:rPr lang="fr-FR" sz="1200" b="1" dirty="0">
                <a:latin typeface="+mj-lt"/>
              </a:rPr>
              <a:t>Pour ceux qui souhaitent récupérer sans prendre de poids (sans glucide, sans lipide)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4E8C56D9-793B-4F76-982E-4940A193B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56" y="4425828"/>
            <a:ext cx="552587" cy="1111247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A0AF66AA-D1E6-4211-A794-61ACAC33734F}"/>
              </a:ext>
            </a:extLst>
          </p:cNvPr>
          <p:cNvSpPr txBox="1"/>
          <p:nvPr/>
        </p:nvSpPr>
        <p:spPr>
          <a:xfrm>
            <a:off x="6445699" y="4372541"/>
            <a:ext cx="43511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rgbClr val="122255"/>
                </a:solidFill>
              </a:rPr>
              <a:t>Gainer Elite </a:t>
            </a:r>
            <a:r>
              <a:rPr lang="fr-FR" b="1" cap="small" dirty="0" err="1">
                <a:solidFill>
                  <a:srgbClr val="122255"/>
                </a:solidFill>
              </a:rPr>
              <a:t>apurna</a:t>
            </a:r>
            <a:endParaRPr lang="fr-FR" b="1" cap="small" dirty="0">
              <a:solidFill>
                <a:srgbClr val="122255"/>
              </a:solidFill>
            </a:endParaRPr>
          </a:p>
          <a:p>
            <a:r>
              <a:rPr lang="fr-FR" sz="1200" dirty="0">
                <a:latin typeface="+mj-lt"/>
              </a:rPr>
              <a:t>Récupération énergétique et musculaire (33g de glucides, 15g de protéines) - 3 cuillères dans 250mL d’eau ou de lait</a:t>
            </a:r>
          </a:p>
          <a:p>
            <a:r>
              <a:rPr lang="fr-FR" sz="1200" b="1" dirty="0">
                <a:latin typeface="+mj-lt"/>
              </a:rPr>
              <a:t>Pour ceux qui souhaitent prendre de poids (2g de glucides pour 1g de protéines) – plus calorique que la </a:t>
            </a:r>
            <a:r>
              <a:rPr lang="fr-FR" sz="1200" b="1" dirty="0" err="1">
                <a:latin typeface="+mj-lt"/>
              </a:rPr>
              <a:t>whey</a:t>
            </a:r>
            <a:r>
              <a:rPr lang="fr-FR" sz="1200" b="1" dirty="0">
                <a:latin typeface="+mj-lt"/>
              </a:rPr>
              <a:t>.</a:t>
            </a:r>
          </a:p>
        </p:txBody>
      </p:sp>
      <p:pic>
        <p:nvPicPr>
          <p:cNvPr id="34" name="Picture 2" descr="Free Action 4 M ceinture abdominale bluetooth sport ...">
            <a:extLst>
              <a:ext uri="{FF2B5EF4-FFF2-40B4-BE49-F238E27FC236}">
                <a16:creationId xmlns:a16="http://schemas.microsoft.com/office/drawing/2014/main" id="{56AC0851-83AC-4689-AA15-8C6C5552CB1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823" y="1757175"/>
            <a:ext cx="755650" cy="755650"/>
          </a:xfrm>
          <a:prstGeom prst="rect">
            <a:avLst/>
          </a:prstGeom>
          <a:noFill/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24CD218C-B758-4AC4-98E6-62BC0ACF0A3D}"/>
              </a:ext>
            </a:extLst>
          </p:cNvPr>
          <p:cNvSpPr txBox="1"/>
          <p:nvPr/>
        </p:nvSpPr>
        <p:spPr>
          <a:xfrm>
            <a:off x="10531625" y="1885279"/>
            <a:ext cx="147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/>
              <a:t>Récupération</a:t>
            </a:r>
          </a:p>
        </p:txBody>
      </p:sp>
      <p:pic>
        <p:nvPicPr>
          <p:cNvPr id="36" name="Picture 2" descr="Isolat Whey Elite Chocolat - 100% Native – Whey Elite | Apurna">
            <a:extLst>
              <a:ext uri="{FF2B5EF4-FFF2-40B4-BE49-F238E27FC236}">
                <a16:creationId xmlns:a16="http://schemas.microsoft.com/office/drawing/2014/main" id="{E9247A8E-3E92-4524-A0B1-F2BAD6C2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00" y="4433476"/>
            <a:ext cx="1095952" cy="109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012581E8-C12A-4912-B2CB-8A7D803689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6750" r="14312"/>
          <a:stretch/>
        </p:blipFill>
        <p:spPr>
          <a:xfrm>
            <a:off x="5746296" y="4421758"/>
            <a:ext cx="699403" cy="1014537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969FC45-2673-4E42-BFDB-6F797A0B77C2}"/>
              </a:ext>
            </a:extLst>
          </p:cNvPr>
          <p:cNvSpPr txBox="1"/>
          <p:nvPr/>
        </p:nvSpPr>
        <p:spPr>
          <a:xfrm>
            <a:off x="998230" y="1743383"/>
            <a:ext cx="7233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cap="small" dirty="0">
                <a:solidFill>
                  <a:schemeClr val="accent4">
                    <a:lumMod val="75000"/>
                  </a:schemeClr>
                </a:solidFill>
              </a:rPr>
              <a:t>protéines</a:t>
            </a:r>
          </a:p>
          <a:p>
            <a:r>
              <a:rPr lang="fr-FR" sz="1400" b="1" dirty="0"/>
              <a:t>Récupération musculaire pour les séances randoris +++ ou muscu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Si repas &gt; 45min après la fin de la séance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Après la pesée (resynthèse musculaire et resynthèse des stocks énergétiques)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Au break de la compétition (dès le début du break)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r>
              <a:rPr lang="fr-FR" sz="1400" dirty="0"/>
              <a:t>En récupération d’une compétition</a:t>
            </a:r>
          </a:p>
          <a:p>
            <a:pPr marL="285750" indent="-285750">
              <a:buClr>
                <a:srgbClr val="122255"/>
              </a:buClr>
              <a:buFont typeface="Wingdings" panose="05000000000000000000" pitchFamily="2" charset="2"/>
              <a:buChar char="§"/>
            </a:pPr>
            <a:endParaRPr lang="fr-FR" sz="1400" dirty="0"/>
          </a:p>
          <a:p>
            <a:r>
              <a:rPr lang="fr-FR" sz="1400" b="1" dirty="0"/>
              <a:t>Permet de diminuer les courbatures, d’assurer la récupération et la croissance musculaire.</a:t>
            </a:r>
          </a:p>
          <a:p>
            <a:r>
              <a:rPr lang="fr-FR" sz="1400" b="1" dirty="0"/>
              <a:t>A consommer </a:t>
            </a:r>
            <a:r>
              <a:rPr lang="fr-FR" sz="1400" b="1" u="sng" dirty="0"/>
              <a:t>dans les 45min </a:t>
            </a:r>
            <a:r>
              <a:rPr lang="fr-FR" sz="1400" b="1" dirty="0"/>
              <a:t>qui suivent la fin de la séance.</a:t>
            </a:r>
            <a:endParaRPr lang="fr-FR" sz="1400" dirty="0"/>
          </a:p>
        </p:txBody>
      </p:sp>
      <p:pic>
        <p:nvPicPr>
          <p:cNvPr id="39" name="Image 38" descr="Une image contenant alimentation, bouteille&#10;&#10;Description générée automatiquement">
            <a:extLst>
              <a:ext uri="{FF2B5EF4-FFF2-40B4-BE49-F238E27FC236}">
                <a16:creationId xmlns:a16="http://schemas.microsoft.com/office/drawing/2014/main" id="{8D6BCA24-63EA-4DF3-911E-C43C4A38D2D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266" r="34542"/>
          <a:stretch/>
        </p:blipFill>
        <p:spPr>
          <a:xfrm>
            <a:off x="3958462" y="5646702"/>
            <a:ext cx="304623" cy="917773"/>
          </a:xfrm>
          <a:prstGeom prst="rect">
            <a:avLst/>
          </a:prstGeom>
        </p:spPr>
      </p:pic>
      <p:pic>
        <p:nvPicPr>
          <p:cNvPr id="40" name="Image 39" descr="Une image contenant tasse, table, café, boisson&#10;&#10;Description générée automatiquement">
            <a:extLst>
              <a:ext uri="{FF2B5EF4-FFF2-40B4-BE49-F238E27FC236}">
                <a16:creationId xmlns:a16="http://schemas.microsoft.com/office/drawing/2014/main" id="{3EFF28FA-60F1-4379-80A6-4CB33AF86F9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4917" y="5863140"/>
            <a:ext cx="632739" cy="632739"/>
          </a:xfrm>
          <a:prstGeom prst="rect">
            <a:avLst/>
          </a:prstGeom>
        </p:spPr>
      </p:pic>
      <p:sp>
        <p:nvSpPr>
          <p:cNvPr id="41" name="ZoneTexte 40">
            <a:extLst>
              <a:ext uri="{FF2B5EF4-FFF2-40B4-BE49-F238E27FC236}">
                <a16:creationId xmlns:a16="http://schemas.microsoft.com/office/drawing/2014/main" id="{EDE480CE-2A72-4536-92BE-34FE22B8C063}"/>
              </a:ext>
            </a:extLst>
          </p:cNvPr>
          <p:cNvSpPr txBox="1"/>
          <p:nvPr/>
        </p:nvSpPr>
        <p:spPr>
          <a:xfrm>
            <a:off x="4263085" y="5828589"/>
            <a:ext cx="4553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rgbClr val="122255"/>
                </a:solidFill>
              </a:rPr>
              <a:t>Yaourt </a:t>
            </a:r>
            <a:r>
              <a:rPr lang="fr-FR" b="1" cap="small" dirty="0" err="1">
                <a:solidFill>
                  <a:srgbClr val="122255"/>
                </a:solidFill>
              </a:rPr>
              <a:t>hyperprotéiné</a:t>
            </a:r>
            <a:endParaRPr lang="fr-FR" b="1" cap="small" dirty="0">
              <a:solidFill>
                <a:srgbClr val="122255"/>
              </a:solidFill>
            </a:endParaRPr>
          </a:p>
          <a:p>
            <a:r>
              <a:rPr lang="fr-FR" sz="1200" dirty="0">
                <a:latin typeface="+mj-lt"/>
              </a:rPr>
              <a:t>Récupération musculaire (15 à 25g de protéines) avec ou sans glucides</a:t>
            </a:r>
          </a:p>
        </p:txBody>
      </p:sp>
    </p:spTree>
    <p:extLst>
      <p:ext uri="{BB962C8B-B14F-4D97-AF65-F5344CB8AC3E}">
        <p14:creationId xmlns:p14="http://schemas.microsoft.com/office/powerpoint/2010/main" val="354181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F75066A-0E84-40A6-A752-112183805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FFFFFF"/>
                </a:solidFill>
              </a:rPr>
              <a:t>Label antidopage</a:t>
            </a:r>
          </a:p>
        </p:txBody>
      </p:sp>
      <p:pic>
        <p:nvPicPr>
          <p:cNvPr id="5" name="Picture 2" descr="France Judo - Home | Facebook">
            <a:extLst>
              <a:ext uri="{FF2B5EF4-FFF2-40B4-BE49-F238E27FC236}">
                <a16:creationId xmlns:a16="http://schemas.microsoft.com/office/drawing/2014/main" id="{6BCB86CF-8488-41EC-891F-5A045E12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3" y="5684567"/>
            <a:ext cx="917773" cy="91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29">
            <a:extLst>
              <a:ext uri="{FF2B5EF4-FFF2-40B4-BE49-F238E27FC236}">
                <a16:creationId xmlns:a16="http://schemas.microsoft.com/office/drawing/2014/main" id="{56526705-7ACD-45D7-B2FE-6A6542220625}"/>
              </a:ext>
            </a:extLst>
          </p:cNvPr>
          <p:cNvSpPr txBox="1">
            <a:spLocks/>
          </p:cNvSpPr>
          <p:nvPr/>
        </p:nvSpPr>
        <p:spPr>
          <a:xfrm>
            <a:off x="9192914" y="62873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Laurie-Anne Marquet, PhD</a:t>
            </a:r>
          </a:p>
          <a:p>
            <a:r>
              <a:rPr lang="fr-FR" dirty="0"/>
              <a:t>Laurie-anne.marquet@outlook.fr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A7511A9-7A83-415E-B11A-DE4BCA92DAC0}"/>
              </a:ext>
            </a:extLst>
          </p:cNvPr>
          <p:cNvSpPr/>
          <p:nvPr/>
        </p:nvSpPr>
        <p:spPr>
          <a:xfrm>
            <a:off x="10835641" y="6053223"/>
            <a:ext cx="887642" cy="629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C07C9E0-B68B-46AA-A2C8-D2121F492F90}"/>
              </a:ext>
            </a:extLst>
          </p:cNvPr>
          <p:cNvSpPr txBox="1"/>
          <p:nvPr/>
        </p:nvSpPr>
        <p:spPr>
          <a:xfrm>
            <a:off x="533401" y="1788208"/>
            <a:ext cx="113320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Labels </a:t>
            </a:r>
            <a:r>
              <a:rPr lang="en-US" sz="2800" b="1" dirty="0" err="1"/>
              <a:t>antidopages</a:t>
            </a:r>
            <a:r>
              <a:rPr lang="en-US" sz="2800" b="1" dirty="0"/>
              <a:t> </a:t>
            </a:r>
            <a:r>
              <a:rPr lang="en-US" sz="2800" b="1" dirty="0" err="1"/>
              <a:t>officiels</a:t>
            </a:r>
            <a:r>
              <a:rPr lang="en-US" sz="2800" b="1" dirty="0"/>
              <a:t> : </a:t>
            </a:r>
            <a:endParaRPr lang="fr-FR" sz="2800" b="1" dirty="0"/>
          </a:p>
        </p:txBody>
      </p:sp>
      <p:pic>
        <p:nvPicPr>
          <p:cNvPr id="15" name="Graphique 14">
            <a:extLst>
              <a:ext uri="{FF2B5EF4-FFF2-40B4-BE49-F238E27FC236}">
                <a16:creationId xmlns:a16="http://schemas.microsoft.com/office/drawing/2014/main" id="{B46C949F-AFFD-4E1B-BE47-8FD47337D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2642" y="2593470"/>
            <a:ext cx="1290672" cy="161334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55FB08A-2869-4E80-8E89-C79BC54F89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159" y="2657315"/>
            <a:ext cx="2460299" cy="1239991"/>
          </a:xfrm>
          <a:prstGeom prst="rect">
            <a:avLst/>
          </a:prstGeom>
        </p:spPr>
      </p:pic>
      <p:pic>
        <p:nvPicPr>
          <p:cNvPr id="20" name="Picture 2" descr="Compléments alimentaires pour sportifs et risque de dopage">
            <a:extLst>
              <a:ext uri="{FF2B5EF4-FFF2-40B4-BE49-F238E27FC236}">
                <a16:creationId xmlns:a16="http://schemas.microsoft.com/office/drawing/2014/main" id="{6184E012-DACA-4102-8D13-75CFBE6208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r="16137"/>
          <a:stretch/>
        </p:blipFill>
        <p:spPr bwMode="auto">
          <a:xfrm>
            <a:off x="6585495" y="2624307"/>
            <a:ext cx="1502230" cy="147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Image 20" descr="Une image contenant texte, extérieur, signe, clipart&#10;&#10;Description générée automatiquement">
            <a:extLst>
              <a:ext uri="{FF2B5EF4-FFF2-40B4-BE49-F238E27FC236}">
                <a16:creationId xmlns:a16="http://schemas.microsoft.com/office/drawing/2014/main" id="{D37F07C8-C584-4532-BCFD-587F9683F1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506" y="2661406"/>
            <a:ext cx="1274283" cy="127428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ED2448A-2A7C-43DB-AB88-0AB63FAA1A20}"/>
              </a:ext>
            </a:extLst>
          </p:cNvPr>
          <p:cNvSpPr txBox="1"/>
          <p:nvPr/>
        </p:nvSpPr>
        <p:spPr>
          <a:xfrm>
            <a:off x="1067779" y="4464870"/>
            <a:ext cx="10655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Seuls ces labels </a:t>
            </a:r>
            <a:r>
              <a:rPr lang="fr-FR" b="1" i="1" dirty="0" err="1"/>
              <a:t>anti-dopages</a:t>
            </a:r>
            <a:r>
              <a:rPr lang="fr-FR" b="1" i="1" dirty="0"/>
              <a:t> </a:t>
            </a:r>
            <a:r>
              <a:rPr lang="fr-FR" b="1" i="1" u="sng" dirty="0"/>
              <a:t>officiels et reconnus </a:t>
            </a:r>
            <a:r>
              <a:rPr lang="fr-FR" b="1" i="1" dirty="0"/>
              <a:t>vous garantissent que la liste d’ingrédients est bien celle contenue dans le produit, ainsi qu’une diminution du risque de contamination lors de la production</a:t>
            </a:r>
          </a:p>
          <a:p>
            <a:r>
              <a:rPr lang="fr-FR" b="1" i="1" dirty="0"/>
              <a:t>Sans label, on ne peut pas le garantir…</a:t>
            </a:r>
          </a:p>
          <a:p>
            <a:r>
              <a:rPr lang="fr-FR" b="1" i="1" dirty="0"/>
              <a:t>Ce n’est pas le vendeur qui vous garantit que ce n’est pas dopant.</a:t>
            </a:r>
          </a:p>
          <a:p>
            <a:endParaRPr lang="fr-FR" b="1" i="1" dirty="0"/>
          </a:p>
          <a:p>
            <a:r>
              <a:rPr lang="fr-FR" b="1" i="1" dirty="0"/>
              <a:t>Cherchez ces pictogrammes sur les pots. </a:t>
            </a:r>
          </a:p>
          <a:p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89390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761</Words>
  <Application>Microsoft Office PowerPoint</Application>
  <PresentationFormat>Grand écran</PresentationFormat>
  <Paragraphs>99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Nutrition et entraînement</vt:lpstr>
      <vt:lpstr>Les objectifs</vt:lpstr>
      <vt:lpstr>Problématiques de l’entraînement</vt:lpstr>
      <vt:lpstr>A l’entraînement</vt:lpstr>
      <vt:lpstr>Problématiques de la récupération</vt:lpstr>
      <vt:lpstr>En récupération</vt:lpstr>
      <vt:lpstr>Label antidopage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 l’après-pesée</dc:title>
  <dc:creator>Laurie-Anne</dc:creator>
  <cp:lastModifiedBy>Laurie-Anne</cp:lastModifiedBy>
  <cp:revision>31</cp:revision>
  <dcterms:created xsi:type="dcterms:W3CDTF">2022-02-22T16:52:33Z</dcterms:created>
  <dcterms:modified xsi:type="dcterms:W3CDTF">2022-03-11T13:13:47Z</dcterms:modified>
</cp:coreProperties>
</file>